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  <p:sldMasterId id="2147484000" r:id="rId2"/>
    <p:sldMasterId id="2147484014" r:id="rId3"/>
    <p:sldMasterId id="2147484032" r:id="rId4"/>
    <p:sldMasterId id="2147484060" r:id="rId5"/>
  </p:sldMasterIdLst>
  <p:notesMasterIdLst>
    <p:notesMasterId r:id="rId26"/>
  </p:notesMasterIdLst>
  <p:handoutMasterIdLst>
    <p:handoutMasterId r:id="rId27"/>
  </p:handoutMasterIdLst>
  <p:sldIdLst>
    <p:sldId id="262" r:id="rId6"/>
    <p:sldId id="338" r:id="rId7"/>
    <p:sldId id="360" r:id="rId8"/>
    <p:sldId id="339" r:id="rId9"/>
    <p:sldId id="340" r:id="rId10"/>
    <p:sldId id="341" r:id="rId11"/>
    <p:sldId id="342" r:id="rId12"/>
    <p:sldId id="343" r:id="rId13"/>
    <p:sldId id="336" r:id="rId14"/>
    <p:sldId id="345" r:id="rId15"/>
    <p:sldId id="268" r:id="rId16"/>
    <p:sldId id="347" r:id="rId17"/>
    <p:sldId id="361" r:id="rId18"/>
    <p:sldId id="349" r:id="rId19"/>
    <p:sldId id="352" r:id="rId20"/>
    <p:sldId id="351" r:id="rId21"/>
    <p:sldId id="355" r:id="rId22"/>
    <p:sldId id="356" r:id="rId23"/>
    <p:sldId id="358" r:id="rId24"/>
    <p:sldId id="287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979"/>
    <a:srgbClr val="0D8395"/>
    <a:srgbClr val="000000"/>
    <a:srgbClr val="FFFFFF"/>
    <a:srgbClr val="21A9CE"/>
    <a:srgbClr val="8C8350"/>
    <a:srgbClr val="E5883C"/>
    <a:srgbClr val="F19242"/>
    <a:srgbClr val="50BECC"/>
    <a:srgbClr val="13B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8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528CD-2DA6-304F-B124-1FF28A7B1257}" type="doc">
      <dgm:prSet loTypeId="urn:microsoft.com/office/officeart/2005/8/layout/vList5" loCatId="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615C3C62-4482-924E-9EB6-E33F6CFE7212}">
      <dgm:prSet phldrT="[Texte]" custT="1"/>
      <dgm:spPr/>
      <dgm:t>
        <a:bodyPr/>
        <a:lstStyle/>
        <a:p>
          <a:pPr>
            <a:lnSpc>
              <a:spcPct val="70000"/>
            </a:lnSpc>
          </a:pPr>
          <a:r>
            <a:rPr lang="fr-FR" sz="2800" b="1" dirty="0" err="1" smtClean="0"/>
            <a:t>Improvement</a:t>
          </a:r>
          <a:r>
            <a:rPr lang="fr-FR" sz="2800" b="1" dirty="0" smtClean="0"/>
            <a:t> of the </a:t>
          </a:r>
          <a:r>
            <a:rPr lang="fr-FR" sz="2800" b="1" dirty="0" err="1" smtClean="0"/>
            <a:t>access</a:t>
          </a:r>
          <a:r>
            <a:rPr lang="fr-FR" sz="2800" b="1" dirty="0" smtClean="0"/>
            <a:t> to ressources</a:t>
          </a:r>
        </a:p>
        <a:p>
          <a:pPr>
            <a:lnSpc>
              <a:spcPct val="70000"/>
            </a:lnSpc>
          </a:pPr>
          <a:r>
            <a:rPr lang="fr-FR" sz="2000" b="1" dirty="0" smtClean="0"/>
            <a:t>Expertise, people, </a:t>
          </a:r>
          <a:r>
            <a:rPr lang="fr-FR" sz="2000" b="1" dirty="0" err="1" smtClean="0"/>
            <a:t>founds</a:t>
          </a:r>
          <a:r>
            <a:rPr lang="fr-FR" sz="2000" b="1" dirty="0" smtClean="0"/>
            <a:t>, </a:t>
          </a:r>
          <a:r>
            <a:rPr lang="fr-FR" sz="2000" b="1" dirty="0" err="1" smtClean="0"/>
            <a:t>knowledges</a:t>
          </a:r>
          <a:endParaRPr lang="fr-FR" sz="2000" dirty="0"/>
        </a:p>
      </dgm:t>
    </dgm:pt>
    <dgm:pt modelId="{6EFCF16B-1B02-0F4A-9114-E9FDB2F795F1}" type="parTrans" cxnId="{EF3E7A66-4457-1842-AB96-ABB06C9A77BF}">
      <dgm:prSet/>
      <dgm:spPr/>
      <dgm:t>
        <a:bodyPr/>
        <a:lstStyle/>
        <a:p>
          <a:endParaRPr lang="fr-FR"/>
        </a:p>
      </dgm:t>
    </dgm:pt>
    <dgm:pt modelId="{0480DD62-B812-FB4A-B3A4-B143892830DE}" type="sibTrans" cxnId="{EF3E7A66-4457-1842-AB96-ABB06C9A77BF}">
      <dgm:prSet/>
      <dgm:spPr/>
      <dgm:t>
        <a:bodyPr/>
        <a:lstStyle/>
        <a:p>
          <a:endParaRPr lang="fr-FR"/>
        </a:p>
      </dgm:t>
    </dgm:pt>
    <dgm:pt modelId="{9748C424-481D-D04D-AF36-0683EF99BBC2}">
      <dgm:prSet phldrT="[Texte]" custT="1"/>
      <dgm:spPr>
        <a:solidFill>
          <a:schemeClr val="bg1"/>
        </a:solidFill>
        <a:ln>
          <a:solidFill>
            <a:schemeClr val="accent5"/>
          </a:solidFill>
        </a:ln>
      </dgm:spPr>
      <dgm:t>
        <a:bodyPr/>
        <a:lstStyle/>
        <a:p>
          <a:r>
            <a:rPr lang="fr-FR" sz="2800" b="1" dirty="0" smtClean="0">
              <a:solidFill>
                <a:schemeClr val="accent5"/>
              </a:solidFill>
            </a:rPr>
            <a:t>National Rare </a:t>
          </a:r>
          <a:r>
            <a:rPr lang="fr-FR" sz="2800" b="1" dirty="0" err="1" smtClean="0">
              <a:solidFill>
                <a:schemeClr val="accent5"/>
              </a:solidFill>
            </a:rPr>
            <a:t>diseases</a:t>
          </a:r>
          <a:r>
            <a:rPr lang="fr-FR" sz="2800" b="1" dirty="0" smtClean="0">
              <a:solidFill>
                <a:schemeClr val="accent5"/>
              </a:solidFill>
            </a:rPr>
            <a:t> </a:t>
          </a:r>
          <a:r>
            <a:rPr lang="fr-FR" sz="2800" b="1" dirty="0" err="1" smtClean="0">
              <a:solidFill>
                <a:schemeClr val="accent5"/>
              </a:solidFill>
            </a:rPr>
            <a:t>databasis</a:t>
          </a:r>
          <a:r>
            <a:rPr lang="fr-FR" sz="2800" b="1" dirty="0" smtClean="0">
              <a:solidFill>
                <a:schemeClr val="accent5"/>
              </a:solidFill>
            </a:rPr>
            <a:t> and </a:t>
          </a:r>
          <a:r>
            <a:rPr lang="fr-FR" sz="2800" b="1" dirty="0" err="1" smtClean="0">
              <a:solidFill>
                <a:schemeClr val="accent5"/>
              </a:solidFill>
            </a:rPr>
            <a:t>cohorts</a:t>
          </a:r>
          <a:endParaRPr lang="fr-FR" sz="2400" b="1" dirty="0">
            <a:solidFill>
              <a:schemeClr val="accent5"/>
            </a:solidFill>
          </a:endParaRPr>
        </a:p>
      </dgm:t>
    </dgm:pt>
    <dgm:pt modelId="{B3BAA98E-1612-9A4E-8BE6-A4A03D478F8A}" type="parTrans" cxnId="{F0ED1BCF-5980-A04D-A2B1-6B47C74653C5}">
      <dgm:prSet/>
      <dgm:spPr/>
      <dgm:t>
        <a:bodyPr/>
        <a:lstStyle/>
        <a:p>
          <a:endParaRPr lang="fr-FR"/>
        </a:p>
      </dgm:t>
    </dgm:pt>
    <dgm:pt modelId="{FC9A8B0C-A2A0-204B-9D74-27FF4E343DAB}" type="sibTrans" cxnId="{F0ED1BCF-5980-A04D-A2B1-6B47C74653C5}">
      <dgm:prSet/>
      <dgm:spPr/>
      <dgm:t>
        <a:bodyPr/>
        <a:lstStyle/>
        <a:p>
          <a:endParaRPr lang="fr-FR"/>
        </a:p>
      </dgm:t>
    </dgm:pt>
    <dgm:pt modelId="{9CF985FF-0640-DE4B-B311-73C10CEEF10B}">
      <dgm:prSet phldrT="[Texte]" custT="1"/>
      <dgm:spPr>
        <a:solidFill>
          <a:srgbClr val="FFFFFF"/>
        </a:solidFill>
        <a:ln>
          <a:solidFill>
            <a:schemeClr val="accent5"/>
          </a:solidFill>
        </a:ln>
      </dgm:spPr>
      <dgm:t>
        <a:bodyPr/>
        <a:lstStyle/>
        <a:p>
          <a:r>
            <a:rPr lang="fr-FR" sz="2800" b="1" dirty="0" smtClean="0">
              <a:solidFill>
                <a:srgbClr val="4BACC6"/>
              </a:solidFill>
            </a:rPr>
            <a:t>Public </a:t>
          </a:r>
          <a:r>
            <a:rPr lang="fr-FR" sz="2800" b="1" dirty="0" err="1" smtClean="0">
              <a:solidFill>
                <a:srgbClr val="4BACC6"/>
              </a:solidFill>
            </a:rPr>
            <a:t>health</a:t>
          </a:r>
          <a:r>
            <a:rPr lang="fr-FR" sz="2800" b="1" dirty="0" smtClean="0">
              <a:solidFill>
                <a:srgbClr val="4BACC6"/>
              </a:solidFill>
            </a:rPr>
            <a:t> </a:t>
          </a:r>
          <a:r>
            <a:rPr lang="fr-FR" sz="2800" b="1" dirty="0" err="1" smtClean="0">
              <a:solidFill>
                <a:srgbClr val="4BACC6"/>
              </a:solidFill>
            </a:rPr>
            <a:t>indicators</a:t>
          </a:r>
          <a:r>
            <a:rPr lang="fr-FR" sz="2800" b="1" dirty="0" smtClean="0">
              <a:solidFill>
                <a:srgbClr val="4BACC6"/>
              </a:solidFill>
            </a:rPr>
            <a:t> and </a:t>
          </a:r>
          <a:r>
            <a:rPr lang="fr-FR" sz="2800" b="1" dirty="0" err="1" smtClean="0">
              <a:solidFill>
                <a:srgbClr val="4BACC6"/>
              </a:solidFill>
            </a:rPr>
            <a:t>epidemiology</a:t>
          </a:r>
          <a:endParaRPr lang="fr-FR" sz="2800" dirty="0" smtClean="0">
            <a:solidFill>
              <a:srgbClr val="4BACC6"/>
            </a:solidFill>
          </a:endParaRPr>
        </a:p>
      </dgm:t>
    </dgm:pt>
    <dgm:pt modelId="{DA7F470D-2194-3545-BB15-40519E390A19}" type="parTrans" cxnId="{9336E299-FB05-7B4B-867B-6F5270EDB168}">
      <dgm:prSet/>
      <dgm:spPr/>
      <dgm:t>
        <a:bodyPr/>
        <a:lstStyle/>
        <a:p>
          <a:endParaRPr lang="fr-FR"/>
        </a:p>
      </dgm:t>
    </dgm:pt>
    <dgm:pt modelId="{32FF2A1F-7657-9146-B7AE-78DEE1B7648C}" type="sibTrans" cxnId="{9336E299-FB05-7B4B-867B-6F5270EDB168}">
      <dgm:prSet/>
      <dgm:spPr/>
      <dgm:t>
        <a:bodyPr/>
        <a:lstStyle/>
        <a:p>
          <a:endParaRPr lang="fr-FR"/>
        </a:p>
      </dgm:t>
    </dgm:pt>
    <dgm:pt modelId="{0A82C909-6ED3-414A-B100-92F304AA956E}">
      <dgm:prSet phldrT="[Texte]" custT="1"/>
      <dgm:spPr/>
      <dgm:t>
        <a:bodyPr/>
        <a:lstStyle/>
        <a:p>
          <a:r>
            <a:rPr lang="fr-FR" sz="2800" b="1" dirty="0" err="1" smtClean="0"/>
            <a:t>Clinical</a:t>
          </a:r>
          <a:r>
            <a:rPr lang="fr-FR" sz="2800" b="1" dirty="0" smtClean="0"/>
            <a:t> trials</a:t>
          </a:r>
          <a:endParaRPr lang="fr-FR" sz="2800" dirty="0" smtClean="0"/>
        </a:p>
      </dgm:t>
    </dgm:pt>
    <dgm:pt modelId="{B3523EC5-ABB7-0944-A4F0-685B1AAD07B3}" type="parTrans" cxnId="{99CAD46C-F191-1342-AD8F-FDCE1336C15D}">
      <dgm:prSet/>
      <dgm:spPr/>
      <dgm:t>
        <a:bodyPr/>
        <a:lstStyle/>
        <a:p>
          <a:endParaRPr lang="fr-FR"/>
        </a:p>
      </dgm:t>
    </dgm:pt>
    <dgm:pt modelId="{2B9F0667-95E1-0A40-912E-3C5C99F80247}" type="sibTrans" cxnId="{99CAD46C-F191-1342-AD8F-FDCE1336C15D}">
      <dgm:prSet/>
      <dgm:spPr/>
      <dgm:t>
        <a:bodyPr/>
        <a:lstStyle/>
        <a:p>
          <a:endParaRPr lang="fr-FR"/>
        </a:p>
      </dgm:t>
    </dgm:pt>
    <dgm:pt modelId="{1FD4BA47-F0E1-F446-B3A8-DF1EAC187EE6}">
      <dgm:prSet phldrT="[Texte]" custT="1"/>
      <dgm:spPr>
        <a:solidFill>
          <a:srgbClr val="FFFFFF"/>
        </a:solidFill>
        <a:ln>
          <a:solidFill>
            <a:schemeClr val="accent5"/>
          </a:solidFill>
        </a:ln>
      </dgm:spPr>
      <dgm:t>
        <a:bodyPr/>
        <a:lstStyle/>
        <a:p>
          <a:r>
            <a:rPr lang="fr-FR" sz="2800" b="1" dirty="0" err="1" smtClean="0">
              <a:solidFill>
                <a:srgbClr val="4BACC6"/>
              </a:solidFill>
            </a:rPr>
            <a:t>Research</a:t>
          </a:r>
          <a:r>
            <a:rPr lang="fr-FR" sz="2800" b="1" dirty="0" smtClean="0">
              <a:solidFill>
                <a:srgbClr val="4BACC6"/>
              </a:solidFill>
            </a:rPr>
            <a:t> on Social and </a:t>
          </a:r>
          <a:r>
            <a:rPr lang="fr-FR" sz="2800" b="1" dirty="0" err="1" smtClean="0">
              <a:solidFill>
                <a:srgbClr val="4BACC6"/>
              </a:solidFill>
            </a:rPr>
            <a:t>Human</a:t>
          </a:r>
          <a:r>
            <a:rPr lang="fr-FR" sz="2800" b="1" dirty="0" smtClean="0">
              <a:solidFill>
                <a:srgbClr val="4BACC6"/>
              </a:solidFill>
            </a:rPr>
            <a:t> Sciences</a:t>
          </a:r>
          <a:endParaRPr lang="fr-FR" sz="2800" dirty="0" smtClean="0">
            <a:solidFill>
              <a:srgbClr val="4BACC6"/>
            </a:solidFill>
          </a:endParaRPr>
        </a:p>
      </dgm:t>
    </dgm:pt>
    <dgm:pt modelId="{D02CEECE-CF0E-D64F-9734-F6F1A7B12123}" type="parTrans" cxnId="{AA345DDC-66E5-DF49-A191-E8C67728C7EE}">
      <dgm:prSet/>
      <dgm:spPr/>
      <dgm:t>
        <a:bodyPr/>
        <a:lstStyle/>
        <a:p>
          <a:endParaRPr lang="fr-FR"/>
        </a:p>
      </dgm:t>
    </dgm:pt>
    <dgm:pt modelId="{C7128A13-1898-C944-AD7A-B01F675F70CD}" type="sibTrans" cxnId="{AA345DDC-66E5-DF49-A191-E8C67728C7EE}">
      <dgm:prSet/>
      <dgm:spPr/>
      <dgm:t>
        <a:bodyPr/>
        <a:lstStyle/>
        <a:p>
          <a:endParaRPr lang="fr-FR"/>
        </a:p>
      </dgm:t>
    </dgm:pt>
    <dgm:pt modelId="{DBAC9ECE-6BB4-A548-88A1-AA97895C937C}">
      <dgm:prSet phldrT="[Texte]" custT="1"/>
      <dgm:spPr/>
      <dgm:t>
        <a:bodyPr/>
        <a:lstStyle/>
        <a:p>
          <a:r>
            <a:rPr lang="fr-FR" sz="2800" b="1" dirty="0" err="1" smtClean="0"/>
            <a:t>European</a:t>
          </a:r>
          <a:r>
            <a:rPr lang="fr-FR" sz="2800" b="1" dirty="0" smtClean="0"/>
            <a:t> and International </a:t>
          </a:r>
          <a:r>
            <a:rPr lang="fr-FR" sz="2800" b="1" dirty="0" err="1" smtClean="0"/>
            <a:t>Cooperation</a:t>
          </a:r>
          <a:endParaRPr lang="fr-FR" sz="2800" dirty="0" smtClean="0"/>
        </a:p>
      </dgm:t>
    </dgm:pt>
    <dgm:pt modelId="{136E0159-516B-454A-9B3A-4F0143CE7E8C}" type="parTrans" cxnId="{6A041FE2-7E00-7D4D-8D7A-036EC039AD0B}">
      <dgm:prSet/>
      <dgm:spPr/>
      <dgm:t>
        <a:bodyPr/>
        <a:lstStyle/>
        <a:p>
          <a:endParaRPr lang="fr-FR"/>
        </a:p>
      </dgm:t>
    </dgm:pt>
    <dgm:pt modelId="{6C88BB28-18B5-BF4E-B324-7D8821A5D5E3}" type="sibTrans" cxnId="{6A041FE2-7E00-7D4D-8D7A-036EC039AD0B}">
      <dgm:prSet/>
      <dgm:spPr/>
      <dgm:t>
        <a:bodyPr/>
        <a:lstStyle/>
        <a:p>
          <a:endParaRPr lang="fr-FR"/>
        </a:p>
      </dgm:t>
    </dgm:pt>
    <dgm:pt modelId="{A93C0F91-9F28-2144-82AC-E7205958266C}" type="pres">
      <dgm:prSet presAssocID="{3A5528CD-2DA6-304F-B124-1FF28A7B125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5CC1641-8156-A14A-9E99-3D0E949DAD52}" type="pres">
      <dgm:prSet presAssocID="{615C3C62-4482-924E-9EB6-E33F6CFE7212}" presName="linNode" presStyleCnt="0"/>
      <dgm:spPr/>
    </dgm:pt>
    <dgm:pt modelId="{7879C0A2-FAD3-8246-8983-612CB9413612}" type="pres">
      <dgm:prSet presAssocID="{615C3C62-4482-924E-9EB6-E33F6CFE7212}" presName="parentText" presStyleLbl="node1" presStyleIdx="0" presStyleCnt="6" custScaleX="277338" custScaleY="97244" custLinFactNeighborX="704" custLinFactNeighborY="-12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2D5CB4-C9D4-C94E-ADF2-F90335C999E7}" type="pres">
      <dgm:prSet presAssocID="{0480DD62-B812-FB4A-B3A4-B143892830DE}" presName="sp" presStyleCnt="0"/>
      <dgm:spPr/>
    </dgm:pt>
    <dgm:pt modelId="{5762A4D2-CDE1-1C49-9B73-43D5FADF82B1}" type="pres">
      <dgm:prSet presAssocID="{9748C424-481D-D04D-AF36-0683EF99BBC2}" presName="linNode" presStyleCnt="0"/>
      <dgm:spPr/>
    </dgm:pt>
    <dgm:pt modelId="{85FA47C0-3845-5345-95B5-04152B196EF3}" type="pres">
      <dgm:prSet presAssocID="{9748C424-481D-D04D-AF36-0683EF99BBC2}" presName="parentText" presStyleLbl="node1" presStyleIdx="1" presStyleCnt="6" custScaleX="277778" custLinFactNeighborX="53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3F06F1-6E25-EB4A-9AA1-1062F7A508F4}" type="pres">
      <dgm:prSet presAssocID="{FC9A8B0C-A2A0-204B-9D74-27FF4E343DAB}" presName="sp" presStyleCnt="0"/>
      <dgm:spPr/>
    </dgm:pt>
    <dgm:pt modelId="{EF023C37-AA08-7245-BA36-AFC9DD5993DD}" type="pres">
      <dgm:prSet presAssocID="{0A82C909-6ED3-414A-B100-92F304AA956E}" presName="linNode" presStyleCnt="0"/>
      <dgm:spPr/>
    </dgm:pt>
    <dgm:pt modelId="{A6FCA13C-3293-E948-A936-B833FD641316}" type="pres">
      <dgm:prSet presAssocID="{0A82C909-6ED3-414A-B100-92F304AA956E}" presName="parentText" presStyleLbl="node1" presStyleIdx="2" presStyleCnt="6" custScaleX="277778" custLinFactNeighborX="598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5E41D0-BD60-E048-9CFB-CEDA20351BFB}" type="pres">
      <dgm:prSet presAssocID="{2B9F0667-95E1-0A40-912E-3C5C99F80247}" presName="sp" presStyleCnt="0"/>
      <dgm:spPr/>
    </dgm:pt>
    <dgm:pt modelId="{98EF29A4-FBDF-2C46-9E20-82ADB2E5AC04}" type="pres">
      <dgm:prSet presAssocID="{1FD4BA47-F0E1-F446-B3A8-DF1EAC187EE6}" presName="linNode" presStyleCnt="0"/>
      <dgm:spPr/>
    </dgm:pt>
    <dgm:pt modelId="{53368487-9EC0-F845-9F8F-361EFE3B6804}" type="pres">
      <dgm:prSet presAssocID="{1FD4BA47-F0E1-F446-B3A8-DF1EAC187EE6}" presName="parentText" presStyleLbl="node1" presStyleIdx="3" presStyleCnt="6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8065329-0899-7946-8B7B-14EE084657F4}" type="pres">
      <dgm:prSet presAssocID="{C7128A13-1898-C944-AD7A-B01F675F70CD}" presName="sp" presStyleCnt="0"/>
      <dgm:spPr/>
    </dgm:pt>
    <dgm:pt modelId="{3182817B-2401-3743-B485-35C1BBB546EB}" type="pres">
      <dgm:prSet presAssocID="{DBAC9ECE-6BB4-A548-88A1-AA97895C937C}" presName="linNode" presStyleCnt="0"/>
      <dgm:spPr/>
    </dgm:pt>
    <dgm:pt modelId="{FFCDC731-3F1B-E04F-85B4-0EE7ACDA4AD7}" type="pres">
      <dgm:prSet presAssocID="{DBAC9ECE-6BB4-A548-88A1-AA97895C937C}" presName="parentText" presStyleLbl="node1" presStyleIdx="4" presStyleCnt="6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3103AB2-4F62-B44C-B98D-A284D663CFC9}" type="pres">
      <dgm:prSet presAssocID="{6C88BB28-18B5-BF4E-B324-7D8821A5D5E3}" presName="sp" presStyleCnt="0"/>
      <dgm:spPr/>
    </dgm:pt>
    <dgm:pt modelId="{AC001087-3112-2C44-90A4-036476E19E9A}" type="pres">
      <dgm:prSet presAssocID="{9CF985FF-0640-DE4B-B311-73C10CEEF10B}" presName="linNode" presStyleCnt="0"/>
      <dgm:spPr/>
    </dgm:pt>
    <dgm:pt modelId="{21F8BFA0-C7A5-0540-A2EC-E64407BBA366}" type="pres">
      <dgm:prSet presAssocID="{9CF985FF-0640-DE4B-B311-73C10CEEF10B}" presName="parentText" presStyleLbl="node1" presStyleIdx="5" presStyleCnt="6" custScaleX="2000000" custLinFactX="189996" custLinFactNeighborX="200000" custLinFactNeighborY="-146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A345DDC-66E5-DF49-A191-E8C67728C7EE}" srcId="{3A5528CD-2DA6-304F-B124-1FF28A7B1257}" destId="{1FD4BA47-F0E1-F446-B3A8-DF1EAC187EE6}" srcOrd="3" destOrd="0" parTransId="{D02CEECE-CF0E-D64F-9734-F6F1A7B12123}" sibTransId="{C7128A13-1898-C944-AD7A-B01F675F70CD}"/>
    <dgm:cxn modelId="{EF3E7A66-4457-1842-AB96-ABB06C9A77BF}" srcId="{3A5528CD-2DA6-304F-B124-1FF28A7B1257}" destId="{615C3C62-4482-924E-9EB6-E33F6CFE7212}" srcOrd="0" destOrd="0" parTransId="{6EFCF16B-1B02-0F4A-9114-E9FDB2F795F1}" sibTransId="{0480DD62-B812-FB4A-B3A4-B143892830DE}"/>
    <dgm:cxn modelId="{5DABD593-D48B-1747-A141-E6D6D8E87A93}" type="presOf" srcId="{3A5528CD-2DA6-304F-B124-1FF28A7B1257}" destId="{A93C0F91-9F28-2144-82AC-E7205958266C}" srcOrd="0" destOrd="0" presId="urn:microsoft.com/office/officeart/2005/8/layout/vList5"/>
    <dgm:cxn modelId="{9BC977FB-80D3-A14D-84C9-B9D5D4C15996}" type="presOf" srcId="{615C3C62-4482-924E-9EB6-E33F6CFE7212}" destId="{7879C0A2-FAD3-8246-8983-612CB9413612}" srcOrd="0" destOrd="0" presId="urn:microsoft.com/office/officeart/2005/8/layout/vList5"/>
    <dgm:cxn modelId="{6A041FE2-7E00-7D4D-8D7A-036EC039AD0B}" srcId="{3A5528CD-2DA6-304F-B124-1FF28A7B1257}" destId="{DBAC9ECE-6BB4-A548-88A1-AA97895C937C}" srcOrd="4" destOrd="0" parTransId="{136E0159-516B-454A-9B3A-4F0143CE7E8C}" sibTransId="{6C88BB28-18B5-BF4E-B324-7D8821A5D5E3}"/>
    <dgm:cxn modelId="{8706D6D7-0027-D942-8E1D-C31641F0CA0B}" type="presOf" srcId="{DBAC9ECE-6BB4-A548-88A1-AA97895C937C}" destId="{FFCDC731-3F1B-E04F-85B4-0EE7ACDA4AD7}" srcOrd="0" destOrd="0" presId="urn:microsoft.com/office/officeart/2005/8/layout/vList5"/>
    <dgm:cxn modelId="{CC39828D-17B2-8B46-A64A-47D4E44CA365}" type="presOf" srcId="{0A82C909-6ED3-414A-B100-92F304AA956E}" destId="{A6FCA13C-3293-E948-A936-B833FD641316}" srcOrd="0" destOrd="0" presId="urn:microsoft.com/office/officeart/2005/8/layout/vList5"/>
    <dgm:cxn modelId="{76AB51C0-8FD4-E540-A9E6-69906FF3036D}" type="presOf" srcId="{9CF985FF-0640-DE4B-B311-73C10CEEF10B}" destId="{21F8BFA0-C7A5-0540-A2EC-E64407BBA366}" srcOrd="0" destOrd="0" presId="urn:microsoft.com/office/officeart/2005/8/layout/vList5"/>
    <dgm:cxn modelId="{9336E299-FB05-7B4B-867B-6F5270EDB168}" srcId="{3A5528CD-2DA6-304F-B124-1FF28A7B1257}" destId="{9CF985FF-0640-DE4B-B311-73C10CEEF10B}" srcOrd="5" destOrd="0" parTransId="{DA7F470D-2194-3545-BB15-40519E390A19}" sibTransId="{32FF2A1F-7657-9146-B7AE-78DEE1B7648C}"/>
    <dgm:cxn modelId="{339D1EAD-579B-5941-B9AF-2FF6E6E66C73}" type="presOf" srcId="{1FD4BA47-F0E1-F446-B3A8-DF1EAC187EE6}" destId="{53368487-9EC0-F845-9F8F-361EFE3B6804}" srcOrd="0" destOrd="0" presId="urn:microsoft.com/office/officeart/2005/8/layout/vList5"/>
    <dgm:cxn modelId="{7E5FFAAE-AD4B-8640-ADD5-621839135E61}" type="presOf" srcId="{9748C424-481D-D04D-AF36-0683EF99BBC2}" destId="{85FA47C0-3845-5345-95B5-04152B196EF3}" srcOrd="0" destOrd="0" presId="urn:microsoft.com/office/officeart/2005/8/layout/vList5"/>
    <dgm:cxn modelId="{F0ED1BCF-5980-A04D-A2B1-6B47C74653C5}" srcId="{3A5528CD-2DA6-304F-B124-1FF28A7B1257}" destId="{9748C424-481D-D04D-AF36-0683EF99BBC2}" srcOrd="1" destOrd="0" parTransId="{B3BAA98E-1612-9A4E-8BE6-A4A03D478F8A}" sibTransId="{FC9A8B0C-A2A0-204B-9D74-27FF4E343DAB}"/>
    <dgm:cxn modelId="{99CAD46C-F191-1342-AD8F-FDCE1336C15D}" srcId="{3A5528CD-2DA6-304F-B124-1FF28A7B1257}" destId="{0A82C909-6ED3-414A-B100-92F304AA956E}" srcOrd="2" destOrd="0" parTransId="{B3523EC5-ABB7-0944-A4F0-685B1AAD07B3}" sibTransId="{2B9F0667-95E1-0A40-912E-3C5C99F80247}"/>
    <dgm:cxn modelId="{CBF9D6B3-0525-A347-9445-E613978DF9AD}" type="presParOf" srcId="{A93C0F91-9F28-2144-82AC-E7205958266C}" destId="{15CC1641-8156-A14A-9E99-3D0E949DAD52}" srcOrd="0" destOrd="0" presId="urn:microsoft.com/office/officeart/2005/8/layout/vList5"/>
    <dgm:cxn modelId="{F6AFBC3B-E995-0647-B7E4-D4BABDF5F655}" type="presParOf" srcId="{15CC1641-8156-A14A-9E99-3D0E949DAD52}" destId="{7879C0A2-FAD3-8246-8983-612CB9413612}" srcOrd="0" destOrd="0" presId="urn:microsoft.com/office/officeart/2005/8/layout/vList5"/>
    <dgm:cxn modelId="{72E41697-6C7D-2D40-A625-F83AE8D43BB1}" type="presParOf" srcId="{A93C0F91-9F28-2144-82AC-E7205958266C}" destId="{282D5CB4-C9D4-C94E-ADF2-F90335C999E7}" srcOrd="1" destOrd="0" presId="urn:microsoft.com/office/officeart/2005/8/layout/vList5"/>
    <dgm:cxn modelId="{CE7E2FE3-8137-5247-8F97-C378801FF772}" type="presParOf" srcId="{A93C0F91-9F28-2144-82AC-E7205958266C}" destId="{5762A4D2-CDE1-1C49-9B73-43D5FADF82B1}" srcOrd="2" destOrd="0" presId="urn:microsoft.com/office/officeart/2005/8/layout/vList5"/>
    <dgm:cxn modelId="{81FAB1B7-83D3-334C-ADAF-EAE98BFAAB59}" type="presParOf" srcId="{5762A4D2-CDE1-1C49-9B73-43D5FADF82B1}" destId="{85FA47C0-3845-5345-95B5-04152B196EF3}" srcOrd="0" destOrd="0" presId="urn:microsoft.com/office/officeart/2005/8/layout/vList5"/>
    <dgm:cxn modelId="{E9CAD65D-CD47-2946-98DC-82EE757942DF}" type="presParOf" srcId="{A93C0F91-9F28-2144-82AC-E7205958266C}" destId="{6B3F06F1-6E25-EB4A-9AA1-1062F7A508F4}" srcOrd="3" destOrd="0" presId="urn:microsoft.com/office/officeart/2005/8/layout/vList5"/>
    <dgm:cxn modelId="{C57A2106-357C-144B-926C-67020E16492E}" type="presParOf" srcId="{A93C0F91-9F28-2144-82AC-E7205958266C}" destId="{EF023C37-AA08-7245-BA36-AFC9DD5993DD}" srcOrd="4" destOrd="0" presId="urn:microsoft.com/office/officeart/2005/8/layout/vList5"/>
    <dgm:cxn modelId="{259A4F71-5140-C64D-9A5E-4612E7A555FF}" type="presParOf" srcId="{EF023C37-AA08-7245-BA36-AFC9DD5993DD}" destId="{A6FCA13C-3293-E948-A936-B833FD641316}" srcOrd="0" destOrd="0" presId="urn:microsoft.com/office/officeart/2005/8/layout/vList5"/>
    <dgm:cxn modelId="{19EA914C-19AA-4946-AD54-65BFF511CB19}" type="presParOf" srcId="{A93C0F91-9F28-2144-82AC-E7205958266C}" destId="{6C5E41D0-BD60-E048-9CFB-CEDA20351BFB}" srcOrd="5" destOrd="0" presId="urn:microsoft.com/office/officeart/2005/8/layout/vList5"/>
    <dgm:cxn modelId="{64B00AA5-DCFF-454B-9AC4-42893E9D5703}" type="presParOf" srcId="{A93C0F91-9F28-2144-82AC-E7205958266C}" destId="{98EF29A4-FBDF-2C46-9E20-82ADB2E5AC04}" srcOrd="6" destOrd="0" presId="urn:microsoft.com/office/officeart/2005/8/layout/vList5"/>
    <dgm:cxn modelId="{ADB7207D-305B-DB4E-80D6-B0FBF4125EA1}" type="presParOf" srcId="{98EF29A4-FBDF-2C46-9E20-82ADB2E5AC04}" destId="{53368487-9EC0-F845-9F8F-361EFE3B6804}" srcOrd="0" destOrd="0" presId="urn:microsoft.com/office/officeart/2005/8/layout/vList5"/>
    <dgm:cxn modelId="{7D2C1F82-5CD7-4548-A2BC-060C999BDDB3}" type="presParOf" srcId="{A93C0F91-9F28-2144-82AC-E7205958266C}" destId="{F8065329-0899-7946-8B7B-14EE084657F4}" srcOrd="7" destOrd="0" presId="urn:microsoft.com/office/officeart/2005/8/layout/vList5"/>
    <dgm:cxn modelId="{D144BF94-5E64-E74A-8506-B6884F1B7C4E}" type="presParOf" srcId="{A93C0F91-9F28-2144-82AC-E7205958266C}" destId="{3182817B-2401-3743-B485-35C1BBB546EB}" srcOrd="8" destOrd="0" presId="urn:microsoft.com/office/officeart/2005/8/layout/vList5"/>
    <dgm:cxn modelId="{211436B4-7C06-FB4C-ABEC-D426D5DE6E25}" type="presParOf" srcId="{3182817B-2401-3743-B485-35C1BBB546EB}" destId="{FFCDC731-3F1B-E04F-85B4-0EE7ACDA4AD7}" srcOrd="0" destOrd="0" presId="urn:microsoft.com/office/officeart/2005/8/layout/vList5"/>
    <dgm:cxn modelId="{A8BEE672-41CC-D548-A351-05DC23F6A35B}" type="presParOf" srcId="{A93C0F91-9F28-2144-82AC-E7205958266C}" destId="{53103AB2-4F62-B44C-B98D-A284D663CFC9}" srcOrd="9" destOrd="0" presId="urn:microsoft.com/office/officeart/2005/8/layout/vList5"/>
    <dgm:cxn modelId="{C65017A3-BA8B-B045-BA9F-B743C757AEF4}" type="presParOf" srcId="{A93C0F91-9F28-2144-82AC-E7205958266C}" destId="{AC001087-3112-2C44-90A4-036476E19E9A}" srcOrd="10" destOrd="0" presId="urn:microsoft.com/office/officeart/2005/8/layout/vList5"/>
    <dgm:cxn modelId="{57A9D372-4872-A142-AC7B-9F34327FB492}" type="presParOf" srcId="{AC001087-3112-2C44-90A4-036476E19E9A}" destId="{21F8BFA0-C7A5-0540-A2EC-E64407BBA36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BDBC2C-2F0C-CB41-BFAE-5A430123AD55}" type="doc">
      <dgm:prSet loTypeId="urn:microsoft.com/office/officeart/2005/8/layout/lProcess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281CEFAF-997F-BB43-ACC5-7F6A05FDF6FA}">
      <dgm:prSet phldrT="[Texte]"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smtClean="0"/>
            <a:t>Networking</a:t>
          </a:r>
        </a:p>
      </dgm:t>
    </dgm:pt>
    <dgm:pt modelId="{DE47A49C-43B2-DA43-A05A-9D33D9FAC4D9}" type="parTrans" cxnId="{CCAE84D4-D501-A644-B601-A1AB01D11743}">
      <dgm:prSet/>
      <dgm:spPr/>
      <dgm:t>
        <a:bodyPr/>
        <a:lstStyle/>
        <a:p>
          <a:endParaRPr lang="fr-FR" sz="2400"/>
        </a:p>
      </dgm:t>
    </dgm:pt>
    <dgm:pt modelId="{589B195A-FBAA-B04B-AADD-A62D53DEFCCE}" type="sibTrans" cxnId="{CCAE84D4-D501-A644-B601-A1AB01D11743}">
      <dgm:prSet/>
      <dgm:spPr/>
      <dgm:t>
        <a:bodyPr/>
        <a:lstStyle/>
        <a:p>
          <a:endParaRPr lang="fr-FR" sz="2400"/>
        </a:p>
      </dgm:t>
    </dgm:pt>
    <dgm:pt modelId="{9F6BC5FB-3BCE-CA43-8AEF-E10C4001CD02}">
      <dgm:prSet phldrT="[Texte]" custT="1"/>
      <dgm:spPr>
        <a:solidFill>
          <a:srgbClr val="27B9E1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dirty="0" err="1" smtClean="0">
              <a:solidFill>
                <a:srgbClr val="FFFFFF"/>
              </a:solidFill>
            </a:rPr>
            <a:t>Facilitate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access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tecnological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plateforms</a:t>
          </a:r>
          <a:endParaRPr lang="fr-FR" sz="1100" b="1" dirty="0">
            <a:solidFill>
              <a:srgbClr val="FFFFFF"/>
            </a:solidFill>
          </a:endParaRPr>
        </a:p>
      </dgm:t>
    </dgm:pt>
    <dgm:pt modelId="{3B227641-F208-7E44-B48D-6EE528A61A44}" type="parTrans" cxnId="{7F01BCA5-3D11-7D49-8D35-C106E7E96A8D}">
      <dgm:prSet/>
      <dgm:spPr/>
      <dgm:t>
        <a:bodyPr/>
        <a:lstStyle/>
        <a:p>
          <a:endParaRPr lang="fr-FR" sz="2400"/>
        </a:p>
      </dgm:t>
    </dgm:pt>
    <dgm:pt modelId="{93B69958-E9FA-7D42-BE81-45A47C8A356E}" type="sibTrans" cxnId="{7F01BCA5-3D11-7D49-8D35-C106E7E96A8D}">
      <dgm:prSet/>
      <dgm:spPr/>
      <dgm:t>
        <a:bodyPr/>
        <a:lstStyle/>
        <a:p>
          <a:endParaRPr lang="fr-FR" sz="2400"/>
        </a:p>
      </dgm:t>
    </dgm:pt>
    <dgm:pt modelId="{8FEFCA04-85EB-F54B-BFAE-19DA886747EE}">
      <dgm:prSet phldrT="[Texte]" custT="1"/>
      <dgm:spPr>
        <a:solidFill>
          <a:srgbClr val="27B9E1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Finance </a:t>
          </a:r>
          <a:r>
            <a:rPr lang="fr-FR" sz="1100" b="1" dirty="0" err="1" smtClean="0"/>
            <a:t>research</a:t>
          </a:r>
          <a:r>
            <a:rPr lang="fr-FR" sz="1100" b="1" dirty="0" smtClean="0"/>
            <a:t> </a:t>
          </a:r>
          <a:r>
            <a:rPr lang="fr-FR" sz="1100" b="1" dirty="0" err="1" smtClean="0"/>
            <a:t>projects</a:t>
          </a:r>
          <a:endParaRPr lang="fr-FR" sz="1100" b="1" dirty="0"/>
        </a:p>
      </dgm:t>
    </dgm:pt>
    <dgm:pt modelId="{09A0704D-4AC1-9340-851E-8C36F092D6F5}" type="parTrans" cxnId="{8865EA4D-0F2B-864A-8491-888D9ECC30BE}">
      <dgm:prSet/>
      <dgm:spPr/>
      <dgm:t>
        <a:bodyPr/>
        <a:lstStyle/>
        <a:p>
          <a:endParaRPr lang="fr-FR" sz="2400"/>
        </a:p>
      </dgm:t>
    </dgm:pt>
    <dgm:pt modelId="{806461DC-39BD-6D44-87B8-2CC858FD54D5}" type="sibTrans" cxnId="{8865EA4D-0F2B-864A-8491-888D9ECC30BE}">
      <dgm:prSet/>
      <dgm:spPr/>
      <dgm:t>
        <a:bodyPr/>
        <a:lstStyle/>
        <a:p>
          <a:endParaRPr lang="fr-FR" sz="2400"/>
        </a:p>
      </dgm:t>
    </dgm:pt>
    <dgm:pt modelId="{FA42AB08-A612-5247-A5F6-0F09211A4534}">
      <dgm:prSet phldrT="[Texte]"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smtClean="0"/>
            <a:t>Rare </a:t>
          </a:r>
          <a:r>
            <a:rPr lang="fr-FR" sz="1400" b="1" dirty="0" err="1" smtClean="0"/>
            <a:t>disease</a:t>
          </a:r>
          <a:r>
            <a:rPr lang="fr-FR" sz="1400" b="1" dirty="0" smtClean="0"/>
            <a:t> national data </a:t>
          </a:r>
          <a:r>
            <a:rPr lang="fr-FR" sz="1400" b="1" dirty="0" err="1" smtClean="0"/>
            <a:t>bank</a:t>
          </a:r>
          <a:endParaRPr lang="fr-FR" sz="1400" b="1" dirty="0" smtClean="0"/>
        </a:p>
      </dgm:t>
    </dgm:pt>
    <dgm:pt modelId="{C7AB0A3B-6201-A04F-B567-61B7ED34AAC7}" type="parTrans" cxnId="{48628522-60FE-9F4F-9035-E12C7B16DB0B}">
      <dgm:prSet/>
      <dgm:spPr/>
      <dgm:t>
        <a:bodyPr/>
        <a:lstStyle/>
        <a:p>
          <a:endParaRPr lang="fr-FR" sz="2400"/>
        </a:p>
      </dgm:t>
    </dgm:pt>
    <dgm:pt modelId="{0233C812-424B-E448-8D3C-26C0618E64B1}" type="sibTrans" cxnId="{48628522-60FE-9F4F-9035-E12C7B16DB0B}">
      <dgm:prSet/>
      <dgm:spPr/>
      <dgm:t>
        <a:bodyPr/>
        <a:lstStyle/>
        <a:p>
          <a:endParaRPr lang="fr-FR" sz="2400"/>
        </a:p>
      </dgm:t>
    </dgm:pt>
    <dgm:pt modelId="{11BC120B-9B5A-A543-8B34-5F61760778E4}">
      <dgm:prSet phldrT="[Texte]" custT="1"/>
      <dgm:spPr>
        <a:solidFill>
          <a:schemeClr val="tx1">
            <a:lumMod val="65000"/>
            <a:lumOff val="3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BAMARA/CEMARA </a:t>
          </a:r>
          <a:r>
            <a:rPr lang="fr-FR" sz="1100" b="1" dirty="0" err="1" smtClean="0"/>
            <a:t>databank</a:t>
          </a:r>
          <a:r>
            <a:rPr lang="fr-FR" sz="1100" b="1" dirty="0" smtClean="0"/>
            <a:t>  management</a:t>
          </a:r>
        </a:p>
      </dgm:t>
    </dgm:pt>
    <dgm:pt modelId="{A9A4EE81-50D2-D543-9F0C-B616D44B7B52}" type="parTrans" cxnId="{64C52400-3D61-054A-9441-50769B9B19C3}">
      <dgm:prSet/>
      <dgm:spPr/>
      <dgm:t>
        <a:bodyPr/>
        <a:lstStyle/>
        <a:p>
          <a:endParaRPr lang="fr-FR" sz="2400"/>
        </a:p>
      </dgm:t>
    </dgm:pt>
    <dgm:pt modelId="{049F759E-1B58-0841-AD0C-4E8B575E248E}" type="sibTrans" cxnId="{64C52400-3D61-054A-9441-50769B9B19C3}">
      <dgm:prSet/>
      <dgm:spPr/>
      <dgm:t>
        <a:bodyPr/>
        <a:lstStyle/>
        <a:p>
          <a:endParaRPr lang="fr-FR" sz="2400"/>
        </a:p>
      </dgm:t>
    </dgm:pt>
    <dgm:pt modelId="{AA61C1E6-9927-2D4A-AF9E-145BEE2B09A1}">
      <dgm:prSet phldrT="[Texte]"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err="1" smtClean="0"/>
            <a:t>Clinical</a:t>
          </a:r>
          <a:r>
            <a:rPr lang="fr-FR" sz="1400" b="1" dirty="0" smtClean="0"/>
            <a:t> trials</a:t>
          </a:r>
        </a:p>
      </dgm:t>
    </dgm:pt>
    <dgm:pt modelId="{0844DD80-23EF-904A-8E05-80FB2F9DF189}" type="parTrans" cxnId="{4958D495-0AF2-F64B-BC9F-2B02D24A7C1A}">
      <dgm:prSet/>
      <dgm:spPr/>
      <dgm:t>
        <a:bodyPr/>
        <a:lstStyle/>
        <a:p>
          <a:endParaRPr lang="fr-FR" sz="2400"/>
        </a:p>
      </dgm:t>
    </dgm:pt>
    <dgm:pt modelId="{7A3953A7-BFF3-D64C-850A-2BB4E320D556}" type="sibTrans" cxnId="{4958D495-0AF2-F64B-BC9F-2B02D24A7C1A}">
      <dgm:prSet/>
      <dgm:spPr/>
      <dgm:t>
        <a:bodyPr/>
        <a:lstStyle/>
        <a:p>
          <a:endParaRPr lang="fr-FR" sz="2400"/>
        </a:p>
      </dgm:t>
    </dgm:pt>
    <dgm:pt modelId="{2EBFDE37-8689-3A49-BA55-A40B4F575D97}">
      <dgm:prSet phldrT="[Texte]" custT="1"/>
      <dgm:spPr>
        <a:solidFill>
          <a:srgbClr val="E58B3F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ORPHANDEV: </a:t>
          </a:r>
          <a:r>
            <a:rPr lang="fr-FR" sz="1100" b="1" dirty="0" err="1" smtClean="0"/>
            <a:t>clinical</a:t>
          </a:r>
          <a:r>
            <a:rPr lang="fr-FR" sz="1100" b="1" dirty="0" smtClean="0"/>
            <a:t> trials support unit</a:t>
          </a:r>
          <a:endParaRPr lang="fr-FR" sz="1100" b="1" dirty="0"/>
        </a:p>
      </dgm:t>
    </dgm:pt>
    <dgm:pt modelId="{EE17D567-19BE-CD42-9D51-4D5B0D7D5449}" type="parTrans" cxnId="{1958913E-4926-5C46-9781-BD58DBDEA16D}">
      <dgm:prSet/>
      <dgm:spPr/>
      <dgm:t>
        <a:bodyPr/>
        <a:lstStyle/>
        <a:p>
          <a:endParaRPr lang="fr-FR" sz="2400"/>
        </a:p>
      </dgm:t>
    </dgm:pt>
    <dgm:pt modelId="{F3A962E3-06B8-F046-B10D-77B0E2464D9A}" type="sibTrans" cxnId="{1958913E-4926-5C46-9781-BD58DBDEA16D}">
      <dgm:prSet/>
      <dgm:spPr/>
      <dgm:t>
        <a:bodyPr/>
        <a:lstStyle/>
        <a:p>
          <a:endParaRPr lang="fr-FR" sz="2400"/>
        </a:p>
      </dgm:t>
    </dgm:pt>
    <dgm:pt modelId="{B97B83E6-AFA1-0143-93DA-B8B883AEED11}">
      <dgm:prSet phldrT="[Texte]" custT="1"/>
      <dgm:spPr>
        <a:solidFill>
          <a:srgbClr val="E58B3F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dirty="0" err="1" smtClean="0">
              <a:solidFill>
                <a:srgbClr val="FFFFFF"/>
              </a:solidFill>
            </a:rPr>
            <a:t>Develop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partnerships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between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private</a:t>
          </a:r>
          <a:r>
            <a:rPr lang="fr-FR" sz="1100" dirty="0" smtClean="0">
              <a:solidFill>
                <a:srgbClr val="FFFFFF"/>
              </a:solidFill>
            </a:rPr>
            <a:t> </a:t>
          </a:r>
          <a:r>
            <a:rPr lang="fr-FR" sz="1100" dirty="0" err="1" smtClean="0">
              <a:solidFill>
                <a:srgbClr val="FFFFFF"/>
              </a:solidFill>
            </a:rPr>
            <a:t>companies</a:t>
          </a:r>
          <a:r>
            <a:rPr lang="fr-FR" sz="1100" dirty="0" smtClean="0">
              <a:solidFill>
                <a:srgbClr val="FFFFFF"/>
              </a:solidFill>
            </a:rPr>
            <a:t> and public </a:t>
          </a:r>
          <a:r>
            <a:rPr lang="fr-FR" sz="1100" dirty="0" err="1" smtClean="0">
              <a:solidFill>
                <a:srgbClr val="FFFFFF"/>
              </a:solidFill>
            </a:rPr>
            <a:t>organizations</a:t>
          </a:r>
          <a:endParaRPr lang="fr-FR" sz="1100" b="1" dirty="0">
            <a:solidFill>
              <a:srgbClr val="FFFFFF"/>
            </a:solidFill>
          </a:endParaRPr>
        </a:p>
      </dgm:t>
    </dgm:pt>
    <dgm:pt modelId="{596DF9F6-BE2E-B347-AA39-FA36B68C33AB}" type="parTrans" cxnId="{689312DD-34DB-154B-B9DD-61A4B7DB00EF}">
      <dgm:prSet/>
      <dgm:spPr/>
      <dgm:t>
        <a:bodyPr/>
        <a:lstStyle/>
        <a:p>
          <a:endParaRPr lang="fr-FR" sz="2400"/>
        </a:p>
      </dgm:t>
    </dgm:pt>
    <dgm:pt modelId="{06814D43-005B-A548-940A-42AC91CBCA5E}" type="sibTrans" cxnId="{689312DD-34DB-154B-B9DD-61A4B7DB00EF}">
      <dgm:prSet/>
      <dgm:spPr/>
      <dgm:t>
        <a:bodyPr/>
        <a:lstStyle/>
        <a:p>
          <a:endParaRPr lang="fr-FR" sz="2400"/>
        </a:p>
      </dgm:t>
    </dgm:pt>
    <dgm:pt modelId="{73624552-2FEB-CE46-8D1F-2D9CC1361AC2}">
      <dgm:prSet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smtClean="0"/>
            <a:t>Social Sciences &amp; </a:t>
          </a:r>
          <a:r>
            <a:rPr lang="fr-FR" sz="1400" b="1" dirty="0" err="1" smtClean="0"/>
            <a:t>disability</a:t>
          </a:r>
          <a:r>
            <a:rPr lang="fr-FR" sz="1400" b="1" dirty="0" smtClean="0"/>
            <a:t> </a:t>
          </a:r>
          <a:r>
            <a:rPr lang="fr-FR" sz="1400" b="1" dirty="0" err="1" smtClean="0"/>
            <a:t>research</a:t>
          </a:r>
          <a:r>
            <a:rPr lang="fr-FR" sz="1400" b="1" dirty="0" smtClean="0"/>
            <a:t> </a:t>
          </a:r>
          <a:r>
            <a:rPr lang="fr-FR" sz="1400" b="1" dirty="0" err="1" smtClean="0"/>
            <a:t>projects</a:t>
          </a:r>
          <a:endParaRPr lang="fr-FR" sz="1400" b="1" dirty="0" smtClean="0"/>
        </a:p>
      </dgm:t>
    </dgm:pt>
    <dgm:pt modelId="{5305BD09-9EB0-D94C-88E8-1947610749AD}" type="parTrans" cxnId="{D594705E-5AB1-9148-84A2-7B46E1C527C7}">
      <dgm:prSet/>
      <dgm:spPr/>
      <dgm:t>
        <a:bodyPr/>
        <a:lstStyle/>
        <a:p>
          <a:endParaRPr lang="fr-FR" sz="2400"/>
        </a:p>
      </dgm:t>
    </dgm:pt>
    <dgm:pt modelId="{65B20821-F3F6-6745-8D7C-04806B607C93}" type="sibTrans" cxnId="{D594705E-5AB1-9148-84A2-7B46E1C527C7}">
      <dgm:prSet/>
      <dgm:spPr/>
      <dgm:t>
        <a:bodyPr/>
        <a:lstStyle/>
        <a:p>
          <a:endParaRPr lang="fr-FR" sz="2400"/>
        </a:p>
      </dgm:t>
    </dgm:pt>
    <dgm:pt modelId="{27D4C466-3018-FA40-978F-15514659985C}">
      <dgm:prSet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err="1" smtClean="0"/>
            <a:t>European</a:t>
          </a:r>
          <a:r>
            <a:rPr lang="fr-FR" sz="1400" b="1" dirty="0" smtClean="0"/>
            <a:t> and International </a:t>
          </a:r>
          <a:r>
            <a:rPr lang="fr-FR" sz="1400" b="1" dirty="0" err="1" smtClean="0"/>
            <a:t>cooperation</a:t>
          </a:r>
          <a:endParaRPr lang="fr-FR" sz="1400" b="1" dirty="0" smtClean="0"/>
        </a:p>
      </dgm:t>
    </dgm:pt>
    <dgm:pt modelId="{80590F0F-13F8-BF4B-B60A-435269E95430}" type="parTrans" cxnId="{C0AA6FC7-DF74-A846-95D4-55CE0E1C90BC}">
      <dgm:prSet/>
      <dgm:spPr/>
      <dgm:t>
        <a:bodyPr/>
        <a:lstStyle/>
        <a:p>
          <a:endParaRPr lang="fr-FR" sz="2400"/>
        </a:p>
      </dgm:t>
    </dgm:pt>
    <dgm:pt modelId="{3041C7C5-22CD-784C-B65F-1AFAB460E7A5}" type="sibTrans" cxnId="{C0AA6FC7-DF74-A846-95D4-55CE0E1C90BC}">
      <dgm:prSet/>
      <dgm:spPr/>
      <dgm:t>
        <a:bodyPr/>
        <a:lstStyle/>
        <a:p>
          <a:endParaRPr lang="fr-FR" sz="2400"/>
        </a:p>
      </dgm:t>
    </dgm:pt>
    <dgm:pt modelId="{2CDD9555-5557-6749-8834-4CBFF61C0B23}">
      <dgm:prSet custT="1"/>
      <dgm:spPr>
        <a:solidFill>
          <a:schemeClr val="accent6">
            <a:lumMod val="20000"/>
            <a:lumOff val="80000"/>
            <a:alpha val="61000"/>
          </a:schemeClr>
        </a:solidFill>
      </dgm:spPr>
      <dgm:t>
        <a:bodyPr/>
        <a:lstStyle/>
        <a:p>
          <a:r>
            <a:rPr lang="fr-FR" sz="1400" b="1" dirty="0" smtClean="0"/>
            <a:t>Public </a:t>
          </a:r>
          <a:r>
            <a:rPr lang="fr-FR" sz="1400" b="1" dirty="0" err="1" smtClean="0"/>
            <a:t>Health</a:t>
          </a:r>
          <a:r>
            <a:rPr lang="fr-FR" sz="1400" b="1" dirty="0" smtClean="0"/>
            <a:t> </a:t>
          </a:r>
          <a:r>
            <a:rPr lang="fr-FR" sz="1400" b="1" dirty="0" err="1" smtClean="0"/>
            <a:t>indicators</a:t>
          </a:r>
          <a:r>
            <a:rPr lang="fr-FR" sz="1400" b="1" dirty="0" smtClean="0"/>
            <a:t> </a:t>
          </a:r>
          <a:r>
            <a:rPr lang="fr-FR" sz="1400" b="1" dirty="0" err="1" smtClean="0"/>
            <a:t>development</a:t>
          </a:r>
          <a:r>
            <a:rPr lang="fr-FR" sz="1400" b="1" dirty="0" smtClean="0"/>
            <a:t> in rare </a:t>
          </a:r>
          <a:r>
            <a:rPr lang="fr-FR" sz="1400" b="1" dirty="0" err="1" smtClean="0"/>
            <a:t>diseases</a:t>
          </a:r>
          <a:endParaRPr lang="fr-FR" sz="1400" b="1" dirty="0" smtClean="0"/>
        </a:p>
      </dgm:t>
    </dgm:pt>
    <dgm:pt modelId="{2DD3C77B-B7EA-B845-BFEF-4851D6E7E4D6}" type="parTrans" cxnId="{32BF79D5-33FC-3D41-B81B-35FC2FD79536}">
      <dgm:prSet/>
      <dgm:spPr/>
      <dgm:t>
        <a:bodyPr/>
        <a:lstStyle/>
        <a:p>
          <a:endParaRPr lang="fr-FR" sz="2400"/>
        </a:p>
      </dgm:t>
    </dgm:pt>
    <dgm:pt modelId="{D26D94AC-8763-754D-9161-6A2B50CA458A}" type="sibTrans" cxnId="{32BF79D5-33FC-3D41-B81B-35FC2FD79536}">
      <dgm:prSet/>
      <dgm:spPr/>
      <dgm:t>
        <a:bodyPr/>
        <a:lstStyle/>
        <a:p>
          <a:endParaRPr lang="fr-FR" sz="2400"/>
        </a:p>
      </dgm:t>
    </dgm:pt>
    <dgm:pt modelId="{81C54F97-3543-FE40-A105-372BF988C1C2}">
      <dgm:prSet phldrT="[Texte]" custT="1"/>
      <dgm:spPr>
        <a:solidFill>
          <a:srgbClr val="27B9E1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err="1" smtClean="0"/>
            <a:t>Facilitate</a:t>
          </a:r>
          <a:r>
            <a:rPr lang="fr-FR" sz="1100" b="1" dirty="0" smtClean="0"/>
            <a:t> </a:t>
          </a:r>
          <a:r>
            <a:rPr lang="fr-FR" sz="1100" b="1" dirty="0" err="1" smtClean="0"/>
            <a:t>access</a:t>
          </a:r>
          <a:r>
            <a:rPr lang="fr-FR" sz="1100" b="1" dirty="0" smtClean="0"/>
            <a:t> to </a:t>
          </a:r>
          <a:r>
            <a:rPr lang="fr-FR" sz="1100" b="1" dirty="0" err="1" smtClean="0"/>
            <a:t>human</a:t>
          </a:r>
          <a:r>
            <a:rPr lang="fr-FR" sz="1100" b="1" dirty="0" smtClean="0"/>
            <a:t> ressources: </a:t>
          </a:r>
          <a:r>
            <a:rPr lang="fr-FR" sz="1100" b="1" dirty="0" err="1" smtClean="0"/>
            <a:t>employees</a:t>
          </a:r>
          <a:r>
            <a:rPr lang="fr-FR" sz="1100" b="1" dirty="0" smtClean="0"/>
            <a:t> and ressources </a:t>
          </a:r>
          <a:r>
            <a:rPr lang="fr-FR" sz="1100" b="1" dirty="0" err="1" smtClean="0"/>
            <a:t>finding</a:t>
          </a:r>
          <a:endParaRPr lang="fr-FR" sz="1100" b="1" dirty="0"/>
        </a:p>
      </dgm:t>
    </dgm:pt>
    <dgm:pt modelId="{CAAF726B-FF85-3D46-ADAA-604E7BB2B374}" type="parTrans" cxnId="{C2F59F95-893E-6F4B-9B8A-72E1A152143C}">
      <dgm:prSet/>
      <dgm:spPr/>
      <dgm:t>
        <a:bodyPr/>
        <a:lstStyle/>
        <a:p>
          <a:endParaRPr lang="fr-FR" sz="2400"/>
        </a:p>
      </dgm:t>
    </dgm:pt>
    <dgm:pt modelId="{70C68E52-8C18-EF4C-BF8B-B77D563BCDFB}" type="sibTrans" cxnId="{C2F59F95-893E-6F4B-9B8A-72E1A152143C}">
      <dgm:prSet/>
      <dgm:spPr/>
      <dgm:t>
        <a:bodyPr/>
        <a:lstStyle/>
        <a:p>
          <a:endParaRPr lang="fr-FR" sz="2400"/>
        </a:p>
      </dgm:t>
    </dgm:pt>
    <dgm:pt modelId="{BC01CE54-C9FE-1240-997F-467BD09EBF0A}">
      <dgm:prSet phldrT="[Texte]" custT="1"/>
      <dgm:spPr>
        <a:solidFill>
          <a:schemeClr val="tx1">
            <a:lumMod val="65000"/>
            <a:lumOff val="3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RADICO </a:t>
          </a:r>
          <a:r>
            <a:rPr lang="fr-FR" sz="1100" b="1" dirty="0" err="1" smtClean="0"/>
            <a:t>project</a:t>
          </a:r>
          <a:r>
            <a:rPr lang="fr-FR" sz="1100" b="1" dirty="0" smtClean="0"/>
            <a:t> management</a:t>
          </a:r>
          <a:endParaRPr lang="fr-FR" sz="1100" b="1" dirty="0"/>
        </a:p>
      </dgm:t>
    </dgm:pt>
    <dgm:pt modelId="{DB72A404-EF19-4144-8B68-226F40B6E053}" type="parTrans" cxnId="{9DB13938-CB59-F54F-94C7-2E72E30E7421}">
      <dgm:prSet/>
      <dgm:spPr/>
      <dgm:t>
        <a:bodyPr/>
        <a:lstStyle/>
        <a:p>
          <a:endParaRPr lang="fr-FR" sz="2400"/>
        </a:p>
      </dgm:t>
    </dgm:pt>
    <dgm:pt modelId="{482917DA-CE96-F34F-9A62-379DF1A9EC02}" type="sibTrans" cxnId="{9DB13938-CB59-F54F-94C7-2E72E30E7421}">
      <dgm:prSet/>
      <dgm:spPr/>
      <dgm:t>
        <a:bodyPr/>
        <a:lstStyle/>
        <a:p>
          <a:endParaRPr lang="fr-FR" sz="2400"/>
        </a:p>
      </dgm:t>
    </dgm:pt>
    <dgm:pt modelId="{4C4A0138-2EFB-934E-95AB-D34F605A23AF}">
      <dgm:prSet phldrT="[Texte]" custT="1"/>
      <dgm:spPr>
        <a:solidFill>
          <a:schemeClr val="tx1">
            <a:lumMod val="65000"/>
            <a:lumOff val="3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Excellence </a:t>
          </a:r>
          <a:r>
            <a:rPr lang="fr-FR" sz="1100" b="1" dirty="0" err="1" smtClean="0"/>
            <a:t>centers</a:t>
          </a:r>
          <a:r>
            <a:rPr lang="fr-FR" sz="1100" b="1" dirty="0" smtClean="0"/>
            <a:t>’ </a:t>
          </a:r>
          <a:r>
            <a:rPr lang="fr-FR" sz="1100" b="1" dirty="0" err="1" smtClean="0"/>
            <a:t>registries</a:t>
          </a:r>
          <a:r>
            <a:rPr lang="fr-FR" sz="1100" b="1" dirty="0" smtClean="0"/>
            <a:t> and data </a:t>
          </a:r>
          <a:r>
            <a:rPr lang="fr-FR" sz="1100" b="1" dirty="0" err="1" smtClean="0"/>
            <a:t>banks</a:t>
          </a:r>
          <a:r>
            <a:rPr lang="fr-FR" sz="1100" b="1" dirty="0" smtClean="0"/>
            <a:t> sharing</a:t>
          </a:r>
        </a:p>
      </dgm:t>
    </dgm:pt>
    <dgm:pt modelId="{0E1E0B84-E610-0642-8310-AD8028981688}" type="parTrans" cxnId="{92E40657-EC15-E343-A050-968D63459140}">
      <dgm:prSet/>
      <dgm:spPr/>
      <dgm:t>
        <a:bodyPr/>
        <a:lstStyle/>
        <a:p>
          <a:endParaRPr lang="fr-FR" sz="2400"/>
        </a:p>
      </dgm:t>
    </dgm:pt>
    <dgm:pt modelId="{006E3D32-5D36-EE4A-8BA5-56B4496253B9}" type="sibTrans" cxnId="{92E40657-EC15-E343-A050-968D63459140}">
      <dgm:prSet/>
      <dgm:spPr/>
      <dgm:t>
        <a:bodyPr/>
        <a:lstStyle/>
        <a:p>
          <a:endParaRPr lang="fr-FR" sz="2400"/>
        </a:p>
      </dgm:t>
    </dgm:pt>
    <dgm:pt modelId="{6193042D-8EE4-344A-BCD0-A2E34CA859DA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« Patients </a:t>
          </a:r>
          <a:r>
            <a:rPr lang="fr-FR" sz="1100" b="1" dirty="0" err="1" smtClean="0"/>
            <a:t>driven</a:t>
          </a:r>
          <a:r>
            <a:rPr lang="fr-FR" sz="1100" b="1" dirty="0" smtClean="0"/>
            <a:t> </a:t>
          </a:r>
          <a:r>
            <a:rPr lang="fr-FR" sz="1100" b="1" dirty="0" err="1" smtClean="0"/>
            <a:t>research</a:t>
          </a:r>
          <a:r>
            <a:rPr lang="fr-FR" sz="1100" b="1" dirty="0" smtClean="0"/>
            <a:t>  » </a:t>
          </a:r>
          <a:r>
            <a:rPr lang="fr-FR" sz="1100" b="1" dirty="0" err="1" smtClean="0"/>
            <a:t>projects</a:t>
          </a:r>
          <a:endParaRPr lang="fr-FR" sz="1100" b="1" dirty="0"/>
        </a:p>
      </dgm:t>
    </dgm:pt>
    <dgm:pt modelId="{3721B06C-ED09-3042-9F9B-A74A369C959A}" type="parTrans" cxnId="{CBA9C637-0211-9642-A1D7-6B35F4B5F7D9}">
      <dgm:prSet/>
      <dgm:spPr/>
      <dgm:t>
        <a:bodyPr/>
        <a:lstStyle/>
        <a:p>
          <a:endParaRPr lang="fr-FR" sz="2400"/>
        </a:p>
      </dgm:t>
    </dgm:pt>
    <dgm:pt modelId="{F036A426-EE2C-9549-B128-7A1D117BEB02}" type="sibTrans" cxnId="{CBA9C637-0211-9642-A1D7-6B35F4B5F7D9}">
      <dgm:prSet/>
      <dgm:spPr/>
      <dgm:t>
        <a:bodyPr/>
        <a:lstStyle/>
        <a:p>
          <a:endParaRPr lang="fr-FR" sz="2400"/>
        </a:p>
      </dgm:t>
    </dgm:pt>
    <dgm:pt modelId="{7047A112-8310-4D4B-80EA-63C78BE03639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Satisfaction </a:t>
          </a:r>
          <a:r>
            <a:rPr lang="fr-FR" sz="1100" b="1" dirty="0" err="1" smtClean="0"/>
            <a:t>survey</a:t>
          </a:r>
          <a:r>
            <a:rPr lang="fr-FR" sz="1100" b="1" dirty="0" smtClean="0"/>
            <a:t>, post AMM </a:t>
          </a:r>
          <a:r>
            <a:rPr lang="fr-FR" sz="1100" b="1" dirty="0" err="1" smtClean="0"/>
            <a:t>studies</a:t>
          </a:r>
          <a:endParaRPr lang="fr-FR" sz="1100" b="1" dirty="0"/>
        </a:p>
      </dgm:t>
    </dgm:pt>
    <dgm:pt modelId="{B3AD559F-DE77-F94B-A106-1B14122A2A44}" type="parTrans" cxnId="{68B0332C-303F-4542-9A3F-FF14047C3B35}">
      <dgm:prSet/>
      <dgm:spPr/>
      <dgm:t>
        <a:bodyPr/>
        <a:lstStyle/>
        <a:p>
          <a:endParaRPr lang="fr-FR" sz="2400"/>
        </a:p>
      </dgm:t>
    </dgm:pt>
    <dgm:pt modelId="{D48543B1-2EEA-2941-ACD2-BD296802AB85}" type="sibTrans" cxnId="{68B0332C-303F-4542-9A3F-FF14047C3B35}">
      <dgm:prSet/>
      <dgm:spPr/>
      <dgm:t>
        <a:bodyPr/>
        <a:lstStyle/>
        <a:p>
          <a:endParaRPr lang="fr-FR" sz="2400"/>
        </a:p>
      </dgm:t>
    </dgm:pt>
    <dgm:pt modelId="{7CD31AF4-3CED-4C44-89EC-6F7A3E3D4CC5}">
      <dgm:prSet custT="1"/>
      <dgm:spPr>
        <a:solidFill>
          <a:srgbClr val="FF6600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EUROPLAN</a:t>
          </a:r>
          <a:endParaRPr lang="fr-FR" sz="1100" b="1" dirty="0"/>
        </a:p>
      </dgm:t>
    </dgm:pt>
    <dgm:pt modelId="{90507902-0904-9D44-9318-B5074A6F543C}" type="parTrans" cxnId="{997C6900-0228-0A41-BD44-9155864B8CB9}">
      <dgm:prSet/>
      <dgm:spPr/>
      <dgm:t>
        <a:bodyPr/>
        <a:lstStyle/>
        <a:p>
          <a:endParaRPr lang="fr-FR" sz="2400"/>
        </a:p>
      </dgm:t>
    </dgm:pt>
    <dgm:pt modelId="{1E269DF0-5023-4E49-AC22-E5483F2FF0D2}" type="sibTrans" cxnId="{997C6900-0228-0A41-BD44-9155864B8CB9}">
      <dgm:prSet/>
      <dgm:spPr/>
      <dgm:t>
        <a:bodyPr/>
        <a:lstStyle/>
        <a:p>
          <a:endParaRPr lang="fr-FR" sz="2400"/>
        </a:p>
      </dgm:t>
    </dgm:pt>
    <dgm:pt modelId="{3A4DE6B7-D1AA-0849-A371-7E35AFFC2605}">
      <dgm:prSet custT="1"/>
      <dgm:spPr>
        <a:solidFill>
          <a:srgbClr val="FF6600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Contribution to </a:t>
          </a:r>
          <a:r>
            <a:rPr lang="fr-FR" sz="1100" b="1" dirty="0" err="1" smtClean="0"/>
            <a:t>IRDiRC</a:t>
          </a:r>
          <a:r>
            <a:rPr lang="fr-FR" sz="1100" b="1" dirty="0" smtClean="0"/>
            <a:t> (International Rare </a:t>
          </a:r>
          <a:r>
            <a:rPr lang="fr-FR" sz="1100" b="1" dirty="0" err="1" smtClean="0"/>
            <a:t>Diseases</a:t>
          </a:r>
          <a:r>
            <a:rPr lang="fr-FR" sz="1100" b="1" dirty="0" smtClean="0"/>
            <a:t> </a:t>
          </a:r>
          <a:r>
            <a:rPr lang="fr-FR" sz="1100" b="1" dirty="0" err="1" smtClean="0"/>
            <a:t>Research</a:t>
          </a:r>
          <a:r>
            <a:rPr lang="fr-FR" sz="1100" b="1" dirty="0" smtClean="0"/>
            <a:t> Consortium)</a:t>
          </a:r>
          <a:endParaRPr lang="fr-FR" sz="1100" b="1" dirty="0"/>
        </a:p>
      </dgm:t>
    </dgm:pt>
    <dgm:pt modelId="{4ADE7EE8-1850-7E45-BD83-FCE38DCC4781}" type="parTrans" cxnId="{00BC7A38-DD1A-3448-BF43-EB94C27B3050}">
      <dgm:prSet/>
      <dgm:spPr/>
      <dgm:t>
        <a:bodyPr/>
        <a:lstStyle/>
        <a:p>
          <a:endParaRPr lang="fr-FR" sz="2400"/>
        </a:p>
      </dgm:t>
    </dgm:pt>
    <dgm:pt modelId="{72FF6838-A2C0-B742-860A-0AC44332D720}" type="sibTrans" cxnId="{00BC7A38-DD1A-3448-BF43-EB94C27B3050}">
      <dgm:prSet/>
      <dgm:spPr/>
      <dgm:t>
        <a:bodyPr/>
        <a:lstStyle/>
        <a:p>
          <a:endParaRPr lang="fr-FR" sz="2400"/>
        </a:p>
      </dgm:t>
    </dgm:pt>
    <dgm:pt modelId="{C1F7F944-05B9-8F4E-AED6-437F0A2AC0F4}">
      <dgm:prSet custT="1"/>
      <dgm:spPr>
        <a:solidFill>
          <a:srgbClr val="FF6600">
            <a:alpha val="84000"/>
          </a:srgb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err="1" smtClean="0"/>
            <a:t>E-rare</a:t>
          </a:r>
          <a:r>
            <a:rPr lang="fr-FR" sz="1100" b="1" dirty="0" smtClean="0"/>
            <a:t> </a:t>
          </a:r>
        </a:p>
        <a:p>
          <a:pPr>
            <a:lnSpc>
              <a:spcPct val="110000"/>
            </a:lnSpc>
          </a:pPr>
          <a:r>
            <a:rPr lang="fr-FR" sz="1100" b="1" dirty="0" smtClean="0"/>
            <a:t>&amp; coordination of </a:t>
          </a:r>
          <a:r>
            <a:rPr lang="fr-FR" sz="1100" b="1" dirty="0" err="1" smtClean="0"/>
            <a:t>research</a:t>
          </a:r>
          <a:r>
            <a:rPr lang="fr-FR" sz="1100" b="1" dirty="0" smtClean="0"/>
            <a:t> </a:t>
          </a:r>
          <a:r>
            <a:rPr lang="fr-FR" sz="1100" b="1" dirty="0" err="1" smtClean="0"/>
            <a:t>projects</a:t>
          </a:r>
          <a:endParaRPr lang="fr-FR" sz="1100" b="1" dirty="0"/>
        </a:p>
      </dgm:t>
    </dgm:pt>
    <dgm:pt modelId="{61446A2F-5218-7D47-88DB-4EF5264EF610}" type="parTrans" cxnId="{ED4E0558-607B-0143-BA5D-26DE2D3EFD40}">
      <dgm:prSet/>
      <dgm:spPr/>
      <dgm:t>
        <a:bodyPr/>
        <a:lstStyle/>
        <a:p>
          <a:endParaRPr lang="fr-FR" sz="2400"/>
        </a:p>
      </dgm:t>
    </dgm:pt>
    <dgm:pt modelId="{98904A6C-427A-7D42-9456-478358B7DA19}" type="sibTrans" cxnId="{ED4E0558-607B-0143-BA5D-26DE2D3EFD40}">
      <dgm:prSet/>
      <dgm:spPr/>
      <dgm:t>
        <a:bodyPr/>
        <a:lstStyle/>
        <a:p>
          <a:endParaRPr lang="fr-FR" sz="2400"/>
        </a:p>
      </dgm:t>
    </dgm:pt>
    <dgm:pt modelId="{901414C8-3B05-CA44-8909-F96363746740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Return on </a:t>
          </a:r>
          <a:r>
            <a:rPr lang="fr-FR" sz="1100" b="1" dirty="0" err="1" smtClean="0"/>
            <a:t>investments</a:t>
          </a:r>
          <a:r>
            <a:rPr lang="fr-FR" sz="1100" b="1" baseline="0" dirty="0" smtClean="0"/>
            <a:t> </a:t>
          </a:r>
          <a:r>
            <a:rPr lang="fr-FR" sz="1100" b="1" baseline="0" dirty="0" err="1" smtClean="0"/>
            <a:t>evaluation</a:t>
          </a:r>
          <a:endParaRPr lang="fr-FR" sz="1100" b="1" dirty="0"/>
        </a:p>
      </dgm:t>
    </dgm:pt>
    <dgm:pt modelId="{184B9B48-6478-1044-8D74-98C5B6BBF8C0}" type="parTrans" cxnId="{1E03E339-8FD7-AA45-8412-34E9281AEBA7}">
      <dgm:prSet/>
      <dgm:spPr/>
      <dgm:t>
        <a:bodyPr/>
        <a:lstStyle/>
        <a:p>
          <a:endParaRPr lang="fr-FR" sz="2400"/>
        </a:p>
      </dgm:t>
    </dgm:pt>
    <dgm:pt modelId="{87B05FE1-D24B-1C43-A6D5-B6879C2258CA}" type="sibTrans" cxnId="{1E03E339-8FD7-AA45-8412-34E9281AEBA7}">
      <dgm:prSet/>
      <dgm:spPr/>
      <dgm:t>
        <a:bodyPr/>
        <a:lstStyle/>
        <a:p>
          <a:endParaRPr lang="fr-FR" sz="2400"/>
        </a:p>
      </dgm:t>
    </dgm:pt>
    <dgm:pt modelId="{BC8AE345-43DB-9E4F-AFD9-767C5C26E89E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Evaluation of </a:t>
          </a:r>
          <a:r>
            <a:rPr lang="fr-FR" sz="1100" b="1" dirty="0" err="1" smtClean="0"/>
            <a:t>genotype</a:t>
          </a:r>
          <a:r>
            <a:rPr lang="fr-FR" sz="1100" b="1" dirty="0" smtClean="0"/>
            <a:t>/</a:t>
          </a:r>
          <a:r>
            <a:rPr lang="fr-FR" sz="1100" b="1" dirty="0" err="1" smtClean="0"/>
            <a:t>phenotype</a:t>
          </a:r>
          <a:r>
            <a:rPr lang="fr-FR" sz="1100" b="1" dirty="0" smtClean="0"/>
            <a:t> </a:t>
          </a:r>
          <a:r>
            <a:rPr lang="fr-FR" sz="1100" b="1" dirty="0" err="1" smtClean="0"/>
            <a:t>correlations</a:t>
          </a:r>
          <a:r>
            <a:rPr lang="fr-FR" sz="1100" b="1" dirty="0" smtClean="0"/>
            <a:t>, incidence and </a:t>
          </a:r>
          <a:r>
            <a:rPr lang="fr-FR" sz="1100" b="1" dirty="0" err="1" smtClean="0"/>
            <a:t>prevalence</a:t>
          </a:r>
          <a:r>
            <a:rPr lang="fr-FR" sz="1100" b="1" dirty="0" smtClean="0"/>
            <a:t> estimations</a:t>
          </a:r>
          <a:endParaRPr lang="fr-FR" sz="1100" b="1" dirty="0"/>
        </a:p>
      </dgm:t>
    </dgm:pt>
    <dgm:pt modelId="{6F9D589F-88B4-B04C-BB7C-56379AFD2358}" type="parTrans" cxnId="{36A10BFA-993B-574B-AA4D-BFCFCB8D1E8F}">
      <dgm:prSet/>
      <dgm:spPr/>
      <dgm:t>
        <a:bodyPr/>
        <a:lstStyle/>
        <a:p>
          <a:endParaRPr lang="fr-FR" sz="2400"/>
        </a:p>
      </dgm:t>
    </dgm:pt>
    <dgm:pt modelId="{3EBEA6F9-B980-4246-BC89-58472F790302}" type="sibTrans" cxnId="{36A10BFA-993B-574B-AA4D-BFCFCB8D1E8F}">
      <dgm:prSet/>
      <dgm:spPr/>
      <dgm:t>
        <a:bodyPr/>
        <a:lstStyle/>
        <a:p>
          <a:endParaRPr lang="fr-FR" sz="2400"/>
        </a:p>
      </dgm:t>
    </dgm:pt>
    <dgm:pt modelId="{CBD6C503-7AEE-8E40-BF3B-A668FB3065C0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Rare </a:t>
          </a:r>
          <a:r>
            <a:rPr lang="fr-FR" sz="1100" b="1" dirty="0" err="1" smtClean="0"/>
            <a:t>diseases</a:t>
          </a:r>
          <a:r>
            <a:rPr lang="fr-FR" sz="1100" b="1" dirty="0" smtClean="0"/>
            <a:t> </a:t>
          </a:r>
          <a:r>
            <a:rPr lang="fr-FR" sz="1100" b="1" dirty="0" err="1" smtClean="0"/>
            <a:t>costs</a:t>
          </a:r>
          <a:r>
            <a:rPr lang="fr-FR" sz="1100" b="1" dirty="0" smtClean="0"/>
            <a:t> </a:t>
          </a:r>
          <a:r>
            <a:rPr lang="fr-FR" sz="1100" b="1" dirty="0" err="1" smtClean="0"/>
            <a:t>evaluation</a:t>
          </a:r>
          <a:endParaRPr lang="fr-FR" sz="1100" b="1" dirty="0"/>
        </a:p>
      </dgm:t>
    </dgm:pt>
    <dgm:pt modelId="{EFEA67DB-EBC2-0746-9175-3BEE4E28D851}" type="parTrans" cxnId="{6399FBC9-E40A-814C-9AC9-B0F4CD017523}">
      <dgm:prSet/>
      <dgm:spPr/>
      <dgm:t>
        <a:bodyPr/>
        <a:lstStyle/>
        <a:p>
          <a:endParaRPr lang="fr-FR" sz="2400"/>
        </a:p>
      </dgm:t>
    </dgm:pt>
    <dgm:pt modelId="{DF70B625-D0CB-744C-9724-5B8D921DA746}" type="sibTrans" cxnId="{6399FBC9-E40A-814C-9AC9-B0F4CD017523}">
      <dgm:prSet/>
      <dgm:spPr/>
      <dgm:t>
        <a:bodyPr/>
        <a:lstStyle/>
        <a:p>
          <a:endParaRPr lang="fr-FR" sz="2400"/>
        </a:p>
      </dgm:t>
    </dgm:pt>
    <dgm:pt modelId="{DEC0A5DD-E933-8348-8927-1A1F7C8A81F4}">
      <dgm:prSet custT="1"/>
      <dgm:spPr>
        <a:solidFill>
          <a:schemeClr val="bg2">
            <a:lumMod val="25000"/>
            <a:alpha val="84000"/>
          </a:schemeClr>
        </a:solidFill>
      </dgm:spPr>
      <dgm:t>
        <a:bodyPr/>
        <a:lstStyle/>
        <a:p>
          <a:pPr>
            <a:lnSpc>
              <a:spcPct val="110000"/>
            </a:lnSpc>
          </a:pPr>
          <a:r>
            <a:rPr lang="fr-FR" sz="1100" b="1" dirty="0" smtClean="0"/>
            <a:t>Psycho-</a:t>
          </a:r>
          <a:r>
            <a:rPr lang="fr-FR" sz="1100" b="1" dirty="0" err="1" smtClean="0"/>
            <a:t>sociological</a:t>
          </a:r>
          <a:r>
            <a:rPr lang="fr-FR" sz="1100" b="1" dirty="0" smtClean="0"/>
            <a:t> impact of rare </a:t>
          </a:r>
          <a:r>
            <a:rPr lang="fr-FR" sz="1100" b="1" dirty="0" err="1" smtClean="0"/>
            <a:t>diseases</a:t>
          </a:r>
          <a:r>
            <a:rPr lang="fr-FR" sz="1100" b="1" dirty="0" smtClean="0"/>
            <a:t> </a:t>
          </a:r>
          <a:r>
            <a:rPr lang="fr-FR" sz="1100" b="1" dirty="0" err="1" smtClean="0"/>
            <a:t>evaluation</a:t>
          </a:r>
          <a:endParaRPr lang="fr-FR" sz="1100" b="1" dirty="0"/>
        </a:p>
      </dgm:t>
    </dgm:pt>
    <dgm:pt modelId="{8B04C5EE-B888-AE49-AEAA-60E11AF70E0C}" type="sibTrans" cxnId="{A44CA21C-8C20-544B-89FB-54AEDB4CB456}">
      <dgm:prSet/>
      <dgm:spPr/>
      <dgm:t>
        <a:bodyPr/>
        <a:lstStyle/>
        <a:p>
          <a:endParaRPr lang="fr-FR" sz="2400"/>
        </a:p>
      </dgm:t>
    </dgm:pt>
    <dgm:pt modelId="{76010BA9-EF3E-7B42-9AB5-B44C8F88183F}" type="parTrans" cxnId="{A44CA21C-8C20-544B-89FB-54AEDB4CB456}">
      <dgm:prSet/>
      <dgm:spPr/>
      <dgm:t>
        <a:bodyPr/>
        <a:lstStyle/>
        <a:p>
          <a:endParaRPr lang="fr-FR" sz="2400"/>
        </a:p>
      </dgm:t>
    </dgm:pt>
    <dgm:pt modelId="{8337556A-15B3-AA4A-961E-8A9FC019B2D6}" type="pres">
      <dgm:prSet presAssocID="{88BDBC2C-2F0C-CB41-BFAE-5A430123AD5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F59260A-4440-5D46-A47B-DAD5A8C1059F}" type="pres">
      <dgm:prSet presAssocID="{281CEFAF-997F-BB43-ACC5-7F6A05FDF6FA}" presName="compNode" presStyleCnt="0"/>
      <dgm:spPr/>
      <dgm:t>
        <a:bodyPr/>
        <a:lstStyle/>
        <a:p>
          <a:endParaRPr lang="fr-FR"/>
        </a:p>
      </dgm:t>
    </dgm:pt>
    <dgm:pt modelId="{F1348F52-4BCE-E641-B07E-ED60B7456976}" type="pres">
      <dgm:prSet presAssocID="{281CEFAF-997F-BB43-ACC5-7F6A05FDF6FA}" presName="aNode" presStyleLbl="bgShp" presStyleIdx="0" presStyleCnt="6" custScaleY="99421"/>
      <dgm:spPr/>
      <dgm:t>
        <a:bodyPr/>
        <a:lstStyle/>
        <a:p>
          <a:endParaRPr lang="fr-FR"/>
        </a:p>
      </dgm:t>
    </dgm:pt>
    <dgm:pt modelId="{AB1A2FEA-4E5F-7A46-8AED-7CFE8C837ECC}" type="pres">
      <dgm:prSet presAssocID="{281CEFAF-997F-BB43-ACC5-7F6A05FDF6FA}" presName="textNode" presStyleLbl="bgShp" presStyleIdx="0" presStyleCnt="6"/>
      <dgm:spPr/>
      <dgm:t>
        <a:bodyPr/>
        <a:lstStyle/>
        <a:p>
          <a:endParaRPr lang="fr-FR"/>
        </a:p>
      </dgm:t>
    </dgm:pt>
    <dgm:pt modelId="{C2E54B44-52C1-C748-A496-0B186F27D250}" type="pres">
      <dgm:prSet presAssocID="{281CEFAF-997F-BB43-ACC5-7F6A05FDF6FA}" presName="compChildNode" presStyleCnt="0"/>
      <dgm:spPr/>
      <dgm:t>
        <a:bodyPr/>
        <a:lstStyle/>
        <a:p>
          <a:endParaRPr lang="fr-FR"/>
        </a:p>
      </dgm:t>
    </dgm:pt>
    <dgm:pt modelId="{FD11EB6F-6873-974D-9182-8663A3CADF70}" type="pres">
      <dgm:prSet presAssocID="{281CEFAF-997F-BB43-ACC5-7F6A05FDF6FA}" presName="theInnerList" presStyleCnt="0"/>
      <dgm:spPr/>
      <dgm:t>
        <a:bodyPr/>
        <a:lstStyle/>
        <a:p>
          <a:endParaRPr lang="fr-FR"/>
        </a:p>
      </dgm:t>
    </dgm:pt>
    <dgm:pt modelId="{49973675-702C-4D49-873F-8B375D4F3156}" type="pres">
      <dgm:prSet presAssocID="{9F6BC5FB-3BCE-CA43-8AEF-E10C4001CD02}" presName="childNode" presStyleLbl="node1" presStyleIdx="0" presStyleCnt="17" custLinFactNeighborY="-255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5D4342-85D5-1B4E-B49F-D74CD0017E8A}" type="pres">
      <dgm:prSet presAssocID="{9F6BC5FB-3BCE-CA43-8AEF-E10C4001CD02}" presName="aSpace2" presStyleCnt="0"/>
      <dgm:spPr/>
      <dgm:t>
        <a:bodyPr/>
        <a:lstStyle/>
        <a:p>
          <a:endParaRPr lang="fr-FR"/>
        </a:p>
      </dgm:t>
    </dgm:pt>
    <dgm:pt modelId="{4FFCA224-2F04-9A46-940D-5B94C56AA493}" type="pres">
      <dgm:prSet presAssocID="{8FEFCA04-85EB-F54B-BFAE-19DA886747EE}" presName="childNode" presStyleLbl="node1" presStyleIdx="1" presStyleCnt="17" custLinFactNeighborY="-255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EB1CCB-6CF6-6143-9B44-AA8E0EA98A1D}" type="pres">
      <dgm:prSet presAssocID="{8FEFCA04-85EB-F54B-BFAE-19DA886747EE}" presName="aSpace2" presStyleCnt="0"/>
      <dgm:spPr/>
      <dgm:t>
        <a:bodyPr/>
        <a:lstStyle/>
        <a:p>
          <a:endParaRPr lang="fr-FR"/>
        </a:p>
      </dgm:t>
    </dgm:pt>
    <dgm:pt modelId="{E29E17A8-DA22-4B4C-9D18-A978241BB8FE}" type="pres">
      <dgm:prSet presAssocID="{81C54F97-3543-FE40-A105-372BF988C1C2}" presName="childNode" presStyleLbl="node1" presStyleIdx="2" presStyleCnt="17" custLinFactNeighborY="-255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28C7B13-F00E-ED48-B0EE-CE3F7F93DF6E}" type="pres">
      <dgm:prSet presAssocID="{281CEFAF-997F-BB43-ACC5-7F6A05FDF6FA}" presName="aSpace" presStyleCnt="0"/>
      <dgm:spPr/>
      <dgm:t>
        <a:bodyPr/>
        <a:lstStyle/>
        <a:p>
          <a:endParaRPr lang="fr-FR"/>
        </a:p>
      </dgm:t>
    </dgm:pt>
    <dgm:pt modelId="{844DE47B-F617-5040-BF18-24CE90A38F44}" type="pres">
      <dgm:prSet presAssocID="{FA42AB08-A612-5247-A5F6-0F09211A4534}" presName="compNode" presStyleCnt="0"/>
      <dgm:spPr/>
      <dgm:t>
        <a:bodyPr/>
        <a:lstStyle/>
        <a:p>
          <a:endParaRPr lang="fr-FR"/>
        </a:p>
      </dgm:t>
    </dgm:pt>
    <dgm:pt modelId="{66188C2A-92B2-D747-8433-54B2784CAC9F}" type="pres">
      <dgm:prSet presAssocID="{FA42AB08-A612-5247-A5F6-0F09211A4534}" presName="aNode" presStyleLbl="bgShp" presStyleIdx="1" presStyleCnt="6" custScaleY="99421"/>
      <dgm:spPr/>
      <dgm:t>
        <a:bodyPr/>
        <a:lstStyle/>
        <a:p>
          <a:endParaRPr lang="fr-FR"/>
        </a:p>
      </dgm:t>
    </dgm:pt>
    <dgm:pt modelId="{33A12A3F-6C18-914F-8ED4-7605CC6D3ECB}" type="pres">
      <dgm:prSet presAssocID="{FA42AB08-A612-5247-A5F6-0F09211A4534}" presName="textNode" presStyleLbl="bgShp" presStyleIdx="1" presStyleCnt="6"/>
      <dgm:spPr/>
      <dgm:t>
        <a:bodyPr/>
        <a:lstStyle/>
        <a:p>
          <a:endParaRPr lang="fr-FR"/>
        </a:p>
      </dgm:t>
    </dgm:pt>
    <dgm:pt modelId="{571D1678-36B6-244B-B475-9BFF249B91B9}" type="pres">
      <dgm:prSet presAssocID="{FA42AB08-A612-5247-A5F6-0F09211A4534}" presName="compChildNode" presStyleCnt="0"/>
      <dgm:spPr/>
      <dgm:t>
        <a:bodyPr/>
        <a:lstStyle/>
        <a:p>
          <a:endParaRPr lang="fr-FR"/>
        </a:p>
      </dgm:t>
    </dgm:pt>
    <dgm:pt modelId="{424AD733-E946-7942-803A-8A5A935A8D68}" type="pres">
      <dgm:prSet presAssocID="{FA42AB08-A612-5247-A5F6-0F09211A4534}" presName="theInnerList" presStyleCnt="0"/>
      <dgm:spPr/>
      <dgm:t>
        <a:bodyPr/>
        <a:lstStyle/>
        <a:p>
          <a:endParaRPr lang="fr-FR"/>
        </a:p>
      </dgm:t>
    </dgm:pt>
    <dgm:pt modelId="{B013E766-EB52-6B4A-A4F4-AD5F156503E6}" type="pres">
      <dgm:prSet presAssocID="{BC01CE54-C9FE-1240-997F-467BD09EBF0A}" presName="childNode" presStyleLbl="node1" presStyleIdx="3" presStyleCnt="17" custLinFactNeighborY="-255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4A9FA9-EAF7-8042-87E7-0BFB6A21D0CB}" type="pres">
      <dgm:prSet presAssocID="{BC01CE54-C9FE-1240-997F-467BD09EBF0A}" presName="aSpace2" presStyleCnt="0"/>
      <dgm:spPr/>
      <dgm:t>
        <a:bodyPr/>
        <a:lstStyle/>
        <a:p>
          <a:endParaRPr lang="fr-FR"/>
        </a:p>
      </dgm:t>
    </dgm:pt>
    <dgm:pt modelId="{F28DD10E-B612-E143-81F1-E65ACC70EED6}" type="pres">
      <dgm:prSet presAssocID="{11BC120B-9B5A-A543-8B34-5F61760778E4}" presName="childNode" presStyleLbl="node1" presStyleIdx="4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F9348C-0692-284E-8ED3-19A8172C1469}" type="pres">
      <dgm:prSet presAssocID="{11BC120B-9B5A-A543-8B34-5F61760778E4}" presName="aSpace2" presStyleCnt="0"/>
      <dgm:spPr/>
      <dgm:t>
        <a:bodyPr/>
        <a:lstStyle/>
        <a:p>
          <a:endParaRPr lang="fr-FR"/>
        </a:p>
      </dgm:t>
    </dgm:pt>
    <dgm:pt modelId="{449BE19A-F043-5247-B3BD-59F5486365C8}" type="pres">
      <dgm:prSet presAssocID="{4C4A0138-2EFB-934E-95AB-D34F605A23AF}" presName="childNode" presStyleLbl="node1" presStyleIdx="5" presStyleCnt="17" custLinFactNeighborY="-2551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C7F912-48E3-5B41-9DB1-0A8D75F6DFB9}" type="pres">
      <dgm:prSet presAssocID="{FA42AB08-A612-5247-A5F6-0F09211A4534}" presName="aSpace" presStyleCnt="0"/>
      <dgm:spPr/>
      <dgm:t>
        <a:bodyPr/>
        <a:lstStyle/>
        <a:p>
          <a:endParaRPr lang="fr-FR"/>
        </a:p>
      </dgm:t>
    </dgm:pt>
    <dgm:pt modelId="{B6BA306C-BA23-0A4A-9A16-8A5AC1259ED2}" type="pres">
      <dgm:prSet presAssocID="{AA61C1E6-9927-2D4A-AF9E-145BEE2B09A1}" presName="compNode" presStyleCnt="0"/>
      <dgm:spPr/>
      <dgm:t>
        <a:bodyPr/>
        <a:lstStyle/>
        <a:p>
          <a:endParaRPr lang="fr-FR"/>
        </a:p>
      </dgm:t>
    </dgm:pt>
    <dgm:pt modelId="{1B9C81E3-BAA6-614B-8708-3A347EE9BD57}" type="pres">
      <dgm:prSet presAssocID="{AA61C1E6-9927-2D4A-AF9E-145BEE2B09A1}" presName="aNode" presStyleLbl="bgShp" presStyleIdx="2" presStyleCnt="6" custScaleY="99421" custLinFactNeighborY="-231"/>
      <dgm:spPr/>
      <dgm:t>
        <a:bodyPr/>
        <a:lstStyle/>
        <a:p>
          <a:endParaRPr lang="fr-FR"/>
        </a:p>
      </dgm:t>
    </dgm:pt>
    <dgm:pt modelId="{6EC0D227-1D17-FE44-95E5-F4590832DBF2}" type="pres">
      <dgm:prSet presAssocID="{AA61C1E6-9927-2D4A-AF9E-145BEE2B09A1}" presName="textNode" presStyleLbl="bgShp" presStyleIdx="2" presStyleCnt="6"/>
      <dgm:spPr/>
      <dgm:t>
        <a:bodyPr/>
        <a:lstStyle/>
        <a:p>
          <a:endParaRPr lang="fr-FR"/>
        </a:p>
      </dgm:t>
    </dgm:pt>
    <dgm:pt modelId="{6B8FABF2-505E-1C41-8DFE-FF6740147CC6}" type="pres">
      <dgm:prSet presAssocID="{AA61C1E6-9927-2D4A-AF9E-145BEE2B09A1}" presName="compChildNode" presStyleCnt="0"/>
      <dgm:spPr/>
      <dgm:t>
        <a:bodyPr/>
        <a:lstStyle/>
        <a:p>
          <a:endParaRPr lang="fr-FR"/>
        </a:p>
      </dgm:t>
    </dgm:pt>
    <dgm:pt modelId="{2FB36E22-0338-4E41-B4B8-F32E39FF76C5}" type="pres">
      <dgm:prSet presAssocID="{AA61C1E6-9927-2D4A-AF9E-145BEE2B09A1}" presName="theInnerList" presStyleCnt="0"/>
      <dgm:spPr/>
      <dgm:t>
        <a:bodyPr/>
        <a:lstStyle/>
        <a:p>
          <a:endParaRPr lang="fr-FR"/>
        </a:p>
      </dgm:t>
    </dgm:pt>
    <dgm:pt modelId="{13550E79-9E06-2A44-BB0A-104923BCB471}" type="pres">
      <dgm:prSet presAssocID="{2EBFDE37-8689-3A49-BA55-A40B4F575D97}" presName="childNode" presStyleLbl="node1" presStyleIdx="6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B1DA5A-C4C5-B842-81F4-8AFB3F71F008}" type="pres">
      <dgm:prSet presAssocID="{2EBFDE37-8689-3A49-BA55-A40B4F575D97}" presName="aSpace2" presStyleCnt="0"/>
      <dgm:spPr/>
      <dgm:t>
        <a:bodyPr/>
        <a:lstStyle/>
        <a:p>
          <a:endParaRPr lang="fr-FR"/>
        </a:p>
      </dgm:t>
    </dgm:pt>
    <dgm:pt modelId="{550ACBCE-27F6-EF42-A4B8-A1FEE5E2E8CE}" type="pres">
      <dgm:prSet presAssocID="{B97B83E6-AFA1-0143-93DA-B8B883AEED11}" presName="childNode" presStyleLbl="node1" presStyleIdx="7" presStyleCnt="17" custLinFactNeighborY="-166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9DE4A9-4D28-6B4F-8226-85F805CA1392}" type="pres">
      <dgm:prSet presAssocID="{AA61C1E6-9927-2D4A-AF9E-145BEE2B09A1}" presName="aSpace" presStyleCnt="0"/>
      <dgm:spPr/>
      <dgm:t>
        <a:bodyPr/>
        <a:lstStyle/>
        <a:p>
          <a:endParaRPr lang="fr-FR"/>
        </a:p>
      </dgm:t>
    </dgm:pt>
    <dgm:pt modelId="{AF95E3D4-E1A0-6E45-ABF7-539AEC1398DF}" type="pres">
      <dgm:prSet presAssocID="{73624552-2FEB-CE46-8D1F-2D9CC1361AC2}" presName="compNode" presStyleCnt="0"/>
      <dgm:spPr/>
      <dgm:t>
        <a:bodyPr/>
        <a:lstStyle/>
        <a:p>
          <a:endParaRPr lang="fr-FR"/>
        </a:p>
      </dgm:t>
    </dgm:pt>
    <dgm:pt modelId="{C35C22EF-4D1A-954F-8646-0B2D972DEF67}" type="pres">
      <dgm:prSet presAssocID="{73624552-2FEB-CE46-8D1F-2D9CC1361AC2}" presName="aNode" presStyleLbl="bgShp" presStyleIdx="3" presStyleCnt="6" custScaleY="99421"/>
      <dgm:spPr/>
      <dgm:t>
        <a:bodyPr/>
        <a:lstStyle/>
        <a:p>
          <a:endParaRPr lang="fr-FR"/>
        </a:p>
      </dgm:t>
    </dgm:pt>
    <dgm:pt modelId="{B297C54D-D1BD-6141-8CE8-5012A116A3CB}" type="pres">
      <dgm:prSet presAssocID="{73624552-2FEB-CE46-8D1F-2D9CC1361AC2}" presName="textNode" presStyleLbl="bgShp" presStyleIdx="3" presStyleCnt="6"/>
      <dgm:spPr/>
      <dgm:t>
        <a:bodyPr/>
        <a:lstStyle/>
        <a:p>
          <a:endParaRPr lang="fr-FR"/>
        </a:p>
      </dgm:t>
    </dgm:pt>
    <dgm:pt modelId="{8D53D5C6-C590-824B-8E07-E3A178C9C087}" type="pres">
      <dgm:prSet presAssocID="{73624552-2FEB-CE46-8D1F-2D9CC1361AC2}" presName="compChildNode" presStyleCnt="0"/>
      <dgm:spPr/>
      <dgm:t>
        <a:bodyPr/>
        <a:lstStyle/>
        <a:p>
          <a:endParaRPr lang="fr-FR"/>
        </a:p>
      </dgm:t>
    </dgm:pt>
    <dgm:pt modelId="{B34D1DEB-EA72-9F49-9B1F-68BD718DA6E8}" type="pres">
      <dgm:prSet presAssocID="{73624552-2FEB-CE46-8D1F-2D9CC1361AC2}" presName="theInnerList" presStyleCnt="0"/>
      <dgm:spPr/>
      <dgm:t>
        <a:bodyPr/>
        <a:lstStyle/>
        <a:p>
          <a:endParaRPr lang="fr-FR"/>
        </a:p>
      </dgm:t>
    </dgm:pt>
    <dgm:pt modelId="{65E5E1A4-E9D3-0043-A598-C87C18558079}" type="pres">
      <dgm:prSet presAssocID="{6193042D-8EE4-344A-BCD0-A2E34CA859DA}" presName="childNode" presStyleLbl="node1" presStyleIdx="8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567329-3052-B045-88CE-002031C8F149}" type="pres">
      <dgm:prSet presAssocID="{6193042D-8EE4-344A-BCD0-A2E34CA859DA}" presName="aSpace2" presStyleCnt="0"/>
      <dgm:spPr/>
      <dgm:t>
        <a:bodyPr/>
        <a:lstStyle/>
        <a:p>
          <a:endParaRPr lang="fr-FR"/>
        </a:p>
      </dgm:t>
    </dgm:pt>
    <dgm:pt modelId="{E4129D38-6219-7F4D-BB68-0F80C476E208}" type="pres">
      <dgm:prSet presAssocID="{DEC0A5DD-E933-8348-8927-1A1F7C8A81F4}" presName="childNode" presStyleLbl="node1" presStyleIdx="9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5A86A4-160E-284D-880B-00468A2C31F0}" type="pres">
      <dgm:prSet presAssocID="{DEC0A5DD-E933-8348-8927-1A1F7C8A81F4}" presName="aSpace2" presStyleCnt="0"/>
      <dgm:spPr/>
      <dgm:t>
        <a:bodyPr/>
        <a:lstStyle/>
        <a:p>
          <a:endParaRPr lang="fr-FR"/>
        </a:p>
      </dgm:t>
    </dgm:pt>
    <dgm:pt modelId="{B0A0485D-AF3E-964C-B511-312448777092}" type="pres">
      <dgm:prSet presAssocID="{7047A112-8310-4D4B-80EA-63C78BE03639}" presName="childNode" presStyleLbl="node1" presStyleIdx="10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C78E10-A0CA-9440-92E7-B26CA4B7C95E}" type="pres">
      <dgm:prSet presAssocID="{73624552-2FEB-CE46-8D1F-2D9CC1361AC2}" presName="aSpace" presStyleCnt="0"/>
      <dgm:spPr/>
      <dgm:t>
        <a:bodyPr/>
        <a:lstStyle/>
        <a:p>
          <a:endParaRPr lang="fr-FR"/>
        </a:p>
      </dgm:t>
    </dgm:pt>
    <dgm:pt modelId="{8D49337E-1B01-FA48-A861-6AA665004FDC}" type="pres">
      <dgm:prSet presAssocID="{27D4C466-3018-FA40-978F-15514659985C}" presName="compNode" presStyleCnt="0"/>
      <dgm:spPr/>
      <dgm:t>
        <a:bodyPr/>
        <a:lstStyle/>
        <a:p>
          <a:endParaRPr lang="fr-FR"/>
        </a:p>
      </dgm:t>
    </dgm:pt>
    <dgm:pt modelId="{6149ACC6-5DBC-BE49-B414-F204AA301664}" type="pres">
      <dgm:prSet presAssocID="{27D4C466-3018-FA40-978F-15514659985C}" presName="aNode" presStyleLbl="bgShp" presStyleIdx="4" presStyleCnt="6" custScaleY="99421" custLinFactNeighborY="-275"/>
      <dgm:spPr/>
      <dgm:t>
        <a:bodyPr/>
        <a:lstStyle/>
        <a:p>
          <a:endParaRPr lang="fr-FR"/>
        </a:p>
      </dgm:t>
    </dgm:pt>
    <dgm:pt modelId="{4297EF66-795E-414D-AD09-C3744E5EA592}" type="pres">
      <dgm:prSet presAssocID="{27D4C466-3018-FA40-978F-15514659985C}" presName="textNode" presStyleLbl="bgShp" presStyleIdx="4" presStyleCnt="6"/>
      <dgm:spPr/>
      <dgm:t>
        <a:bodyPr/>
        <a:lstStyle/>
        <a:p>
          <a:endParaRPr lang="fr-FR"/>
        </a:p>
      </dgm:t>
    </dgm:pt>
    <dgm:pt modelId="{560A34E8-AE76-834B-8C8C-882E428AE54A}" type="pres">
      <dgm:prSet presAssocID="{27D4C466-3018-FA40-978F-15514659985C}" presName="compChildNode" presStyleCnt="0"/>
      <dgm:spPr/>
      <dgm:t>
        <a:bodyPr/>
        <a:lstStyle/>
        <a:p>
          <a:endParaRPr lang="fr-FR"/>
        </a:p>
      </dgm:t>
    </dgm:pt>
    <dgm:pt modelId="{725B4A30-40F2-994D-9EDF-D08285284ED1}" type="pres">
      <dgm:prSet presAssocID="{27D4C466-3018-FA40-978F-15514659985C}" presName="theInnerList" presStyleCnt="0"/>
      <dgm:spPr/>
      <dgm:t>
        <a:bodyPr/>
        <a:lstStyle/>
        <a:p>
          <a:endParaRPr lang="fr-FR"/>
        </a:p>
      </dgm:t>
    </dgm:pt>
    <dgm:pt modelId="{40ADD964-6B2E-2842-951E-572066826C1B}" type="pres">
      <dgm:prSet presAssocID="{7CD31AF4-3CED-4C44-89EC-6F7A3E3D4CC5}" presName="childNode" presStyleLbl="node1" presStyleIdx="11" presStyleCnt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D8C4A4-B175-2444-BC0E-4BD607B01D07}" type="pres">
      <dgm:prSet presAssocID="{7CD31AF4-3CED-4C44-89EC-6F7A3E3D4CC5}" presName="aSpace2" presStyleCnt="0"/>
      <dgm:spPr/>
      <dgm:t>
        <a:bodyPr/>
        <a:lstStyle/>
        <a:p>
          <a:endParaRPr lang="fr-FR"/>
        </a:p>
      </dgm:t>
    </dgm:pt>
    <dgm:pt modelId="{6F7572B3-F35A-6C4F-AFD2-F4F9D446F8A6}" type="pres">
      <dgm:prSet presAssocID="{3A4DE6B7-D1AA-0849-A371-7E35AFFC2605}" presName="childNode" presStyleLbl="node1" presStyleIdx="12" presStyleCnt="17" custLinFactY="96349" custLinFactNeighborX="2399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DDCC10-0C3B-1A41-9A50-39B2A2F61F9B}" type="pres">
      <dgm:prSet presAssocID="{3A4DE6B7-D1AA-0849-A371-7E35AFFC2605}" presName="aSpace2" presStyleCnt="0"/>
      <dgm:spPr/>
      <dgm:t>
        <a:bodyPr/>
        <a:lstStyle/>
        <a:p>
          <a:endParaRPr lang="fr-FR"/>
        </a:p>
      </dgm:t>
    </dgm:pt>
    <dgm:pt modelId="{EA8BF1CF-9031-BA4E-859D-7F7A24E8EA43}" type="pres">
      <dgm:prSet presAssocID="{C1F7F944-05B9-8F4E-AED6-437F0A2AC0F4}" presName="childNode" presStyleLbl="node1" presStyleIdx="13" presStyleCnt="17" custLinFactY="-99553" custLinFactNeighborX="2399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88FF12-9FFF-5C4E-BC15-916BF40BFFD6}" type="pres">
      <dgm:prSet presAssocID="{27D4C466-3018-FA40-978F-15514659985C}" presName="aSpace" presStyleCnt="0"/>
      <dgm:spPr/>
      <dgm:t>
        <a:bodyPr/>
        <a:lstStyle/>
        <a:p>
          <a:endParaRPr lang="fr-FR"/>
        </a:p>
      </dgm:t>
    </dgm:pt>
    <dgm:pt modelId="{667437EE-AA36-484D-A52F-380CC427810C}" type="pres">
      <dgm:prSet presAssocID="{2CDD9555-5557-6749-8834-4CBFF61C0B23}" presName="compNode" presStyleCnt="0"/>
      <dgm:spPr/>
      <dgm:t>
        <a:bodyPr/>
        <a:lstStyle/>
        <a:p>
          <a:endParaRPr lang="fr-FR"/>
        </a:p>
      </dgm:t>
    </dgm:pt>
    <dgm:pt modelId="{E3CFA52F-50C6-3446-B4DA-D62CAC9FC97B}" type="pres">
      <dgm:prSet presAssocID="{2CDD9555-5557-6749-8834-4CBFF61C0B23}" presName="aNode" presStyleLbl="bgShp" presStyleIdx="5" presStyleCnt="6" custScaleY="99421"/>
      <dgm:spPr/>
      <dgm:t>
        <a:bodyPr/>
        <a:lstStyle/>
        <a:p>
          <a:endParaRPr lang="fr-FR"/>
        </a:p>
      </dgm:t>
    </dgm:pt>
    <dgm:pt modelId="{E2C72143-EAB6-1448-8146-C1953848D058}" type="pres">
      <dgm:prSet presAssocID="{2CDD9555-5557-6749-8834-4CBFF61C0B23}" presName="textNode" presStyleLbl="bgShp" presStyleIdx="5" presStyleCnt="6"/>
      <dgm:spPr/>
      <dgm:t>
        <a:bodyPr/>
        <a:lstStyle/>
        <a:p>
          <a:endParaRPr lang="fr-FR"/>
        </a:p>
      </dgm:t>
    </dgm:pt>
    <dgm:pt modelId="{E825D306-1874-6B4D-91BD-ED3CFD7F2F85}" type="pres">
      <dgm:prSet presAssocID="{2CDD9555-5557-6749-8834-4CBFF61C0B23}" presName="compChildNode" presStyleCnt="0"/>
      <dgm:spPr/>
      <dgm:t>
        <a:bodyPr/>
        <a:lstStyle/>
        <a:p>
          <a:endParaRPr lang="fr-FR"/>
        </a:p>
      </dgm:t>
    </dgm:pt>
    <dgm:pt modelId="{A51E9EB7-6BB4-3F4E-B23B-5A18208C3A87}" type="pres">
      <dgm:prSet presAssocID="{2CDD9555-5557-6749-8834-4CBFF61C0B23}" presName="theInnerList" presStyleCnt="0"/>
      <dgm:spPr/>
      <dgm:t>
        <a:bodyPr/>
        <a:lstStyle/>
        <a:p>
          <a:endParaRPr lang="fr-FR"/>
        </a:p>
      </dgm:t>
    </dgm:pt>
    <dgm:pt modelId="{F7776972-0207-F848-AF91-87324A1BAE6F}" type="pres">
      <dgm:prSet presAssocID="{BC8AE345-43DB-9E4F-AFD9-767C5C26E89E}" presName="childNode" presStyleLbl="node1" presStyleIdx="14" presStyleCnt="17" custScaleX="117282" custScaleY="2632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1A78ED-AB02-9B48-ADC6-618575F081DC}" type="pres">
      <dgm:prSet presAssocID="{BC8AE345-43DB-9E4F-AFD9-767C5C26E89E}" presName="aSpace2" presStyleCnt="0"/>
      <dgm:spPr/>
      <dgm:t>
        <a:bodyPr/>
        <a:lstStyle/>
        <a:p>
          <a:endParaRPr lang="fr-FR"/>
        </a:p>
      </dgm:t>
    </dgm:pt>
    <dgm:pt modelId="{F8B97DB5-A324-B747-A256-BD79335780D9}" type="pres">
      <dgm:prSet presAssocID="{CBD6C503-7AEE-8E40-BF3B-A668FB3065C0}" presName="childNode" presStyleLbl="node1" presStyleIdx="15" presStyleCnt="17" custScaleX="117282" custScaleY="19927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8615A75-5584-424E-9CEB-FC7924881965}" type="pres">
      <dgm:prSet presAssocID="{CBD6C503-7AEE-8E40-BF3B-A668FB3065C0}" presName="aSpace2" presStyleCnt="0"/>
      <dgm:spPr/>
      <dgm:t>
        <a:bodyPr/>
        <a:lstStyle/>
        <a:p>
          <a:endParaRPr lang="fr-FR"/>
        </a:p>
      </dgm:t>
    </dgm:pt>
    <dgm:pt modelId="{7DCE429D-2D44-E641-8885-A83340A953D6}" type="pres">
      <dgm:prSet presAssocID="{901414C8-3B05-CA44-8909-F96363746740}" presName="childNode" presStyleLbl="node1" presStyleIdx="16" presStyleCnt="17" custScaleX="116186" custScaleY="11561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38096CC-68D3-2A48-A7AB-8AAFDF4E181D}" type="presOf" srcId="{2EBFDE37-8689-3A49-BA55-A40B4F575D97}" destId="{13550E79-9E06-2A44-BB0A-104923BCB471}" srcOrd="0" destOrd="0" presId="urn:microsoft.com/office/officeart/2005/8/layout/lProcess2"/>
    <dgm:cxn modelId="{4962D05C-CBB2-1C4C-808A-34E58850BBA7}" type="presOf" srcId="{CBD6C503-7AEE-8E40-BF3B-A668FB3065C0}" destId="{F8B97DB5-A324-B747-A256-BD79335780D9}" srcOrd="0" destOrd="0" presId="urn:microsoft.com/office/officeart/2005/8/layout/lProcess2"/>
    <dgm:cxn modelId="{4958D495-0AF2-F64B-BC9F-2B02D24A7C1A}" srcId="{88BDBC2C-2F0C-CB41-BFAE-5A430123AD55}" destId="{AA61C1E6-9927-2D4A-AF9E-145BEE2B09A1}" srcOrd="2" destOrd="0" parTransId="{0844DD80-23EF-904A-8E05-80FB2F9DF189}" sibTransId="{7A3953A7-BFF3-D64C-850A-2BB4E320D556}"/>
    <dgm:cxn modelId="{4D6A9DD8-D527-CE4F-A8B5-C12198CF06F6}" type="presOf" srcId="{C1F7F944-05B9-8F4E-AED6-437F0A2AC0F4}" destId="{EA8BF1CF-9031-BA4E-859D-7F7A24E8EA43}" srcOrd="0" destOrd="0" presId="urn:microsoft.com/office/officeart/2005/8/layout/lProcess2"/>
    <dgm:cxn modelId="{AFDCB882-7452-084C-ABAB-0216432C5E02}" type="presOf" srcId="{3A4DE6B7-D1AA-0849-A371-7E35AFFC2605}" destId="{6F7572B3-F35A-6C4F-AFD2-F4F9D446F8A6}" srcOrd="0" destOrd="0" presId="urn:microsoft.com/office/officeart/2005/8/layout/lProcess2"/>
    <dgm:cxn modelId="{48628522-60FE-9F4F-9035-E12C7B16DB0B}" srcId="{88BDBC2C-2F0C-CB41-BFAE-5A430123AD55}" destId="{FA42AB08-A612-5247-A5F6-0F09211A4534}" srcOrd="1" destOrd="0" parTransId="{C7AB0A3B-6201-A04F-B567-61B7ED34AAC7}" sibTransId="{0233C812-424B-E448-8D3C-26C0618E64B1}"/>
    <dgm:cxn modelId="{1958913E-4926-5C46-9781-BD58DBDEA16D}" srcId="{AA61C1E6-9927-2D4A-AF9E-145BEE2B09A1}" destId="{2EBFDE37-8689-3A49-BA55-A40B4F575D97}" srcOrd="0" destOrd="0" parTransId="{EE17D567-19BE-CD42-9D51-4D5B0D7D5449}" sibTransId="{F3A962E3-06B8-F046-B10D-77B0E2464D9A}"/>
    <dgm:cxn modelId="{CCAE84D4-D501-A644-B601-A1AB01D11743}" srcId="{88BDBC2C-2F0C-CB41-BFAE-5A430123AD55}" destId="{281CEFAF-997F-BB43-ACC5-7F6A05FDF6FA}" srcOrd="0" destOrd="0" parTransId="{DE47A49C-43B2-DA43-A05A-9D33D9FAC4D9}" sibTransId="{589B195A-FBAA-B04B-AADD-A62D53DEFCCE}"/>
    <dgm:cxn modelId="{7D59B1A9-7FAB-2F4A-A494-924D08B5AF10}" type="presOf" srcId="{2CDD9555-5557-6749-8834-4CBFF61C0B23}" destId="{E2C72143-EAB6-1448-8146-C1953848D058}" srcOrd="1" destOrd="0" presId="urn:microsoft.com/office/officeart/2005/8/layout/lProcess2"/>
    <dgm:cxn modelId="{26C53A41-4697-E549-9AD6-AB1CFC3F1CDB}" type="presOf" srcId="{B97B83E6-AFA1-0143-93DA-B8B883AEED11}" destId="{550ACBCE-27F6-EF42-A4B8-A1FEE5E2E8CE}" srcOrd="0" destOrd="0" presId="urn:microsoft.com/office/officeart/2005/8/layout/lProcess2"/>
    <dgm:cxn modelId="{DB75CE82-7A47-934D-AAC9-BAE7BD0C6C58}" type="presOf" srcId="{7047A112-8310-4D4B-80EA-63C78BE03639}" destId="{B0A0485D-AF3E-964C-B511-312448777092}" srcOrd="0" destOrd="0" presId="urn:microsoft.com/office/officeart/2005/8/layout/lProcess2"/>
    <dgm:cxn modelId="{AB7F4737-A3BC-214A-8AF0-56E467E8F24C}" type="presOf" srcId="{9F6BC5FB-3BCE-CA43-8AEF-E10C4001CD02}" destId="{49973675-702C-4D49-873F-8B375D4F3156}" srcOrd="0" destOrd="0" presId="urn:microsoft.com/office/officeart/2005/8/layout/lProcess2"/>
    <dgm:cxn modelId="{D3907FF1-C448-284A-8ED6-3EC87F21CF3B}" type="presOf" srcId="{11BC120B-9B5A-A543-8B34-5F61760778E4}" destId="{F28DD10E-B612-E143-81F1-E65ACC70EED6}" srcOrd="0" destOrd="0" presId="urn:microsoft.com/office/officeart/2005/8/layout/lProcess2"/>
    <dgm:cxn modelId="{904DE316-E341-E341-9424-E86C6B38E674}" type="presOf" srcId="{BC8AE345-43DB-9E4F-AFD9-767C5C26E89E}" destId="{F7776972-0207-F848-AF91-87324A1BAE6F}" srcOrd="0" destOrd="0" presId="urn:microsoft.com/office/officeart/2005/8/layout/lProcess2"/>
    <dgm:cxn modelId="{5B6A1E5A-AF4F-C04C-8E8B-46CB962F2C11}" type="presOf" srcId="{73624552-2FEB-CE46-8D1F-2D9CC1361AC2}" destId="{C35C22EF-4D1A-954F-8646-0B2D972DEF67}" srcOrd="0" destOrd="0" presId="urn:microsoft.com/office/officeart/2005/8/layout/lProcess2"/>
    <dgm:cxn modelId="{997C6900-0228-0A41-BD44-9155864B8CB9}" srcId="{27D4C466-3018-FA40-978F-15514659985C}" destId="{7CD31AF4-3CED-4C44-89EC-6F7A3E3D4CC5}" srcOrd="0" destOrd="0" parTransId="{90507902-0904-9D44-9318-B5074A6F543C}" sibTransId="{1E269DF0-5023-4E49-AC22-E5483F2FF0D2}"/>
    <dgm:cxn modelId="{795BEE46-0BD3-A944-8535-A4395424F884}" type="presOf" srcId="{AA61C1E6-9927-2D4A-AF9E-145BEE2B09A1}" destId="{6EC0D227-1D17-FE44-95E5-F4590832DBF2}" srcOrd="1" destOrd="0" presId="urn:microsoft.com/office/officeart/2005/8/layout/lProcess2"/>
    <dgm:cxn modelId="{7F01BCA5-3D11-7D49-8D35-C106E7E96A8D}" srcId="{281CEFAF-997F-BB43-ACC5-7F6A05FDF6FA}" destId="{9F6BC5FB-3BCE-CA43-8AEF-E10C4001CD02}" srcOrd="0" destOrd="0" parTransId="{3B227641-F208-7E44-B48D-6EE528A61A44}" sibTransId="{93B69958-E9FA-7D42-BE81-45A47C8A356E}"/>
    <dgm:cxn modelId="{22EF516A-D2E8-7F43-B664-DA36CD11FD04}" type="presOf" srcId="{901414C8-3B05-CA44-8909-F96363746740}" destId="{7DCE429D-2D44-E641-8885-A83340A953D6}" srcOrd="0" destOrd="0" presId="urn:microsoft.com/office/officeart/2005/8/layout/lProcess2"/>
    <dgm:cxn modelId="{7E1D6DA2-2DF6-C448-ADF4-39EA62ED2E77}" type="presOf" srcId="{81C54F97-3543-FE40-A105-372BF988C1C2}" destId="{E29E17A8-DA22-4B4C-9D18-A978241BB8FE}" srcOrd="0" destOrd="0" presId="urn:microsoft.com/office/officeart/2005/8/layout/lProcess2"/>
    <dgm:cxn modelId="{36A10BFA-993B-574B-AA4D-BFCFCB8D1E8F}" srcId="{2CDD9555-5557-6749-8834-4CBFF61C0B23}" destId="{BC8AE345-43DB-9E4F-AFD9-767C5C26E89E}" srcOrd="0" destOrd="0" parTransId="{6F9D589F-88B4-B04C-BB7C-56379AFD2358}" sibTransId="{3EBEA6F9-B980-4246-BC89-58472F790302}"/>
    <dgm:cxn modelId="{689312DD-34DB-154B-B9DD-61A4B7DB00EF}" srcId="{AA61C1E6-9927-2D4A-AF9E-145BEE2B09A1}" destId="{B97B83E6-AFA1-0143-93DA-B8B883AEED11}" srcOrd="1" destOrd="0" parTransId="{596DF9F6-BE2E-B347-AA39-FA36B68C33AB}" sibTransId="{06814D43-005B-A548-940A-42AC91CBCA5E}"/>
    <dgm:cxn modelId="{6399FBC9-E40A-814C-9AC9-B0F4CD017523}" srcId="{2CDD9555-5557-6749-8834-4CBFF61C0B23}" destId="{CBD6C503-7AEE-8E40-BF3B-A668FB3065C0}" srcOrd="1" destOrd="0" parTransId="{EFEA67DB-EBC2-0746-9175-3BEE4E28D851}" sibTransId="{DF70B625-D0CB-744C-9724-5B8D921DA746}"/>
    <dgm:cxn modelId="{F2352ECB-8E39-C745-AFF3-AA1760ACD28E}" type="presOf" srcId="{DEC0A5DD-E933-8348-8927-1A1F7C8A81F4}" destId="{E4129D38-6219-7F4D-BB68-0F80C476E208}" srcOrd="0" destOrd="0" presId="urn:microsoft.com/office/officeart/2005/8/layout/lProcess2"/>
    <dgm:cxn modelId="{C2F59F95-893E-6F4B-9B8A-72E1A152143C}" srcId="{281CEFAF-997F-BB43-ACC5-7F6A05FDF6FA}" destId="{81C54F97-3543-FE40-A105-372BF988C1C2}" srcOrd="2" destOrd="0" parTransId="{CAAF726B-FF85-3D46-ADAA-604E7BB2B374}" sibTransId="{70C68E52-8C18-EF4C-BF8B-B77D563BCDFB}"/>
    <dgm:cxn modelId="{CBA9C637-0211-9642-A1D7-6B35F4B5F7D9}" srcId="{73624552-2FEB-CE46-8D1F-2D9CC1361AC2}" destId="{6193042D-8EE4-344A-BCD0-A2E34CA859DA}" srcOrd="0" destOrd="0" parTransId="{3721B06C-ED09-3042-9F9B-A74A369C959A}" sibTransId="{F036A426-EE2C-9549-B128-7A1D117BEB02}"/>
    <dgm:cxn modelId="{32BF79D5-33FC-3D41-B81B-35FC2FD79536}" srcId="{88BDBC2C-2F0C-CB41-BFAE-5A430123AD55}" destId="{2CDD9555-5557-6749-8834-4CBFF61C0B23}" srcOrd="5" destOrd="0" parTransId="{2DD3C77B-B7EA-B845-BFEF-4851D6E7E4D6}" sibTransId="{D26D94AC-8763-754D-9161-6A2B50CA458A}"/>
    <dgm:cxn modelId="{727F298B-CE9F-654B-B49F-604954E19BB8}" type="presOf" srcId="{6193042D-8EE4-344A-BCD0-A2E34CA859DA}" destId="{65E5E1A4-E9D3-0043-A598-C87C18558079}" srcOrd="0" destOrd="0" presId="urn:microsoft.com/office/officeart/2005/8/layout/lProcess2"/>
    <dgm:cxn modelId="{DA58CFD3-C9AA-5249-8321-DFEEDBE97224}" type="presOf" srcId="{281CEFAF-997F-BB43-ACC5-7F6A05FDF6FA}" destId="{AB1A2FEA-4E5F-7A46-8AED-7CFE8C837ECC}" srcOrd="1" destOrd="0" presId="urn:microsoft.com/office/officeart/2005/8/layout/lProcess2"/>
    <dgm:cxn modelId="{D594705E-5AB1-9148-84A2-7B46E1C527C7}" srcId="{88BDBC2C-2F0C-CB41-BFAE-5A430123AD55}" destId="{73624552-2FEB-CE46-8D1F-2D9CC1361AC2}" srcOrd="3" destOrd="0" parTransId="{5305BD09-9EB0-D94C-88E8-1947610749AD}" sibTransId="{65B20821-F3F6-6745-8D7C-04806B607C93}"/>
    <dgm:cxn modelId="{4ADCA76F-63A6-8149-8DD7-91C40C53326D}" type="presOf" srcId="{BC01CE54-C9FE-1240-997F-467BD09EBF0A}" destId="{B013E766-EB52-6B4A-A4F4-AD5F156503E6}" srcOrd="0" destOrd="0" presId="urn:microsoft.com/office/officeart/2005/8/layout/lProcess2"/>
    <dgm:cxn modelId="{ED4E0558-607B-0143-BA5D-26DE2D3EFD40}" srcId="{27D4C466-3018-FA40-978F-15514659985C}" destId="{C1F7F944-05B9-8F4E-AED6-437F0A2AC0F4}" srcOrd="2" destOrd="0" parTransId="{61446A2F-5218-7D47-88DB-4EF5264EF610}" sibTransId="{98904A6C-427A-7D42-9456-478358B7DA19}"/>
    <dgm:cxn modelId="{00BC7A38-DD1A-3448-BF43-EB94C27B3050}" srcId="{27D4C466-3018-FA40-978F-15514659985C}" destId="{3A4DE6B7-D1AA-0849-A371-7E35AFFC2605}" srcOrd="1" destOrd="0" parTransId="{4ADE7EE8-1850-7E45-BD83-FCE38DCC4781}" sibTransId="{72FF6838-A2C0-B742-860A-0AC44332D720}"/>
    <dgm:cxn modelId="{9DB13938-CB59-F54F-94C7-2E72E30E7421}" srcId="{FA42AB08-A612-5247-A5F6-0F09211A4534}" destId="{BC01CE54-C9FE-1240-997F-467BD09EBF0A}" srcOrd="0" destOrd="0" parTransId="{DB72A404-EF19-4144-8B68-226F40B6E053}" sibTransId="{482917DA-CE96-F34F-9A62-379DF1A9EC02}"/>
    <dgm:cxn modelId="{8865EA4D-0F2B-864A-8491-888D9ECC30BE}" srcId="{281CEFAF-997F-BB43-ACC5-7F6A05FDF6FA}" destId="{8FEFCA04-85EB-F54B-BFAE-19DA886747EE}" srcOrd="1" destOrd="0" parTransId="{09A0704D-4AC1-9340-851E-8C36F092D6F5}" sibTransId="{806461DC-39BD-6D44-87B8-2CC858FD54D5}"/>
    <dgm:cxn modelId="{64C52400-3D61-054A-9441-50769B9B19C3}" srcId="{FA42AB08-A612-5247-A5F6-0F09211A4534}" destId="{11BC120B-9B5A-A543-8B34-5F61760778E4}" srcOrd="1" destOrd="0" parTransId="{A9A4EE81-50D2-D543-9F0C-B616D44B7B52}" sibTransId="{049F759E-1B58-0841-AD0C-4E8B575E248E}"/>
    <dgm:cxn modelId="{68B0332C-303F-4542-9A3F-FF14047C3B35}" srcId="{73624552-2FEB-CE46-8D1F-2D9CC1361AC2}" destId="{7047A112-8310-4D4B-80EA-63C78BE03639}" srcOrd="2" destOrd="0" parTransId="{B3AD559F-DE77-F94B-A106-1B14122A2A44}" sibTransId="{D48543B1-2EEA-2941-ACD2-BD296802AB85}"/>
    <dgm:cxn modelId="{79055074-58DC-F847-A740-12CBB5BC97EC}" type="presOf" srcId="{73624552-2FEB-CE46-8D1F-2D9CC1361AC2}" destId="{B297C54D-D1BD-6141-8CE8-5012A116A3CB}" srcOrd="1" destOrd="0" presId="urn:microsoft.com/office/officeart/2005/8/layout/lProcess2"/>
    <dgm:cxn modelId="{0F1FA3AB-F61F-2046-8D00-D07CD9A88C22}" type="presOf" srcId="{281CEFAF-997F-BB43-ACC5-7F6A05FDF6FA}" destId="{F1348F52-4BCE-E641-B07E-ED60B7456976}" srcOrd="0" destOrd="0" presId="urn:microsoft.com/office/officeart/2005/8/layout/lProcess2"/>
    <dgm:cxn modelId="{C0AA6FC7-DF74-A846-95D4-55CE0E1C90BC}" srcId="{88BDBC2C-2F0C-CB41-BFAE-5A430123AD55}" destId="{27D4C466-3018-FA40-978F-15514659985C}" srcOrd="4" destOrd="0" parTransId="{80590F0F-13F8-BF4B-B60A-435269E95430}" sibTransId="{3041C7C5-22CD-784C-B65F-1AFAB460E7A5}"/>
    <dgm:cxn modelId="{0ABEBA9D-919E-4540-8563-EA48863C4601}" type="presOf" srcId="{88BDBC2C-2F0C-CB41-BFAE-5A430123AD55}" destId="{8337556A-15B3-AA4A-961E-8A9FC019B2D6}" srcOrd="0" destOrd="0" presId="urn:microsoft.com/office/officeart/2005/8/layout/lProcess2"/>
    <dgm:cxn modelId="{92E40657-EC15-E343-A050-968D63459140}" srcId="{FA42AB08-A612-5247-A5F6-0F09211A4534}" destId="{4C4A0138-2EFB-934E-95AB-D34F605A23AF}" srcOrd="2" destOrd="0" parTransId="{0E1E0B84-E610-0642-8310-AD8028981688}" sibTransId="{006E3D32-5D36-EE4A-8BA5-56B4496253B9}"/>
    <dgm:cxn modelId="{DEEB64D7-74E3-074B-B456-5526FF2F7675}" type="presOf" srcId="{27D4C466-3018-FA40-978F-15514659985C}" destId="{4297EF66-795E-414D-AD09-C3744E5EA592}" srcOrd="1" destOrd="0" presId="urn:microsoft.com/office/officeart/2005/8/layout/lProcess2"/>
    <dgm:cxn modelId="{4EA0A422-2518-2D41-8591-65C65EDA2C79}" type="presOf" srcId="{AA61C1E6-9927-2D4A-AF9E-145BEE2B09A1}" destId="{1B9C81E3-BAA6-614B-8708-3A347EE9BD57}" srcOrd="0" destOrd="0" presId="urn:microsoft.com/office/officeart/2005/8/layout/lProcess2"/>
    <dgm:cxn modelId="{38DCBA6F-7557-E046-B0B3-8EC5DF317898}" type="presOf" srcId="{27D4C466-3018-FA40-978F-15514659985C}" destId="{6149ACC6-5DBC-BE49-B414-F204AA301664}" srcOrd="0" destOrd="0" presId="urn:microsoft.com/office/officeart/2005/8/layout/lProcess2"/>
    <dgm:cxn modelId="{9C3BF577-D454-6548-A7E0-17210DBE3A6E}" type="presOf" srcId="{2CDD9555-5557-6749-8834-4CBFF61C0B23}" destId="{E3CFA52F-50C6-3446-B4DA-D62CAC9FC97B}" srcOrd="0" destOrd="0" presId="urn:microsoft.com/office/officeart/2005/8/layout/lProcess2"/>
    <dgm:cxn modelId="{37CBC8F8-87EC-6144-A2EB-B8A3DC63ACF0}" type="presOf" srcId="{8FEFCA04-85EB-F54B-BFAE-19DA886747EE}" destId="{4FFCA224-2F04-9A46-940D-5B94C56AA493}" srcOrd="0" destOrd="0" presId="urn:microsoft.com/office/officeart/2005/8/layout/lProcess2"/>
    <dgm:cxn modelId="{10C17EE0-F535-524D-8786-099458FB0A80}" type="presOf" srcId="{4C4A0138-2EFB-934E-95AB-D34F605A23AF}" destId="{449BE19A-F043-5247-B3BD-59F5486365C8}" srcOrd="0" destOrd="0" presId="urn:microsoft.com/office/officeart/2005/8/layout/lProcess2"/>
    <dgm:cxn modelId="{A44CA21C-8C20-544B-89FB-54AEDB4CB456}" srcId="{73624552-2FEB-CE46-8D1F-2D9CC1361AC2}" destId="{DEC0A5DD-E933-8348-8927-1A1F7C8A81F4}" srcOrd="1" destOrd="0" parTransId="{76010BA9-EF3E-7B42-9AB5-B44C8F88183F}" sibTransId="{8B04C5EE-B888-AE49-AEAA-60E11AF70E0C}"/>
    <dgm:cxn modelId="{71799C69-25BE-484B-8015-C93ABDD9DF02}" type="presOf" srcId="{FA42AB08-A612-5247-A5F6-0F09211A4534}" destId="{33A12A3F-6C18-914F-8ED4-7605CC6D3ECB}" srcOrd="1" destOrd="0" presId="urn:microsoft.com/office/officeart/2005/8/layout/lProcess2"/>
    <dgm:cxn modelId="{DE268B9E-02B5-2340-B9EE-C2AA7DA993A0}" type="presOf" srcId="{FA42AB08-A612-5247-A5F6-0F09211A4534}" destId="{66188C2A-92B2-D747-8433-54B2784CAC9F}" srcOrd="0" destOrd="0" presId="urn:microsoft.com/office/officeart/2005/8/layout/lProcess2"/>
    <dgm:cxn modelId="{1E03E339-8FD7-AA45-8412-34E9281AEBA7}" srcId="{2CDD9555-5557-6749-8834-4CBFF61C0B23}" destId="{901414C8-3B05-CA44-8909-F96363746740}" srcOrd="2" destOrd="0" parTransId="{184B9B48-6478-1044-8D74-98C5B6BBF8C0}" sibTransId="{87B05FE1-D24B-1C43-A6D5-B6879C2258CA}"/>
    <dgm:cxn modelId="{2619049B-1876-914D-9C2C-50734E0BF039}" type="presOf" srcId="{7CD31AF4-3CED-4C44-89EC-6F7A3E3D4CC5}" destId="{40ADD964-6B2E-2842-951E-572066826C1B}" srcOrd="0" destOrd="0" presId="urn:microsoft.com/office/officeart/2005/8/layout/lProcess2"/>
    <dgm:cxn modelId="{95D3A9FB-61B0-254D-B9B9-8821B4AD85B6}" type="presParOf" srcId="{8337556A-15B3-AA4A-961E-8A9FC019B2D6}" destId="{FF59260A-4440-5D46-A47B-DAD5A8C1059F}" srcOrd="0" destOrd="0" presId="urn:microsoft.com/office/officeart/2005/8/layout/lProcess2"/>
    <dgm:cxn modelId="{EC2F221D-891B-E842-A684-8F8BC7B8F0B7}" type="presParOf" srcId="{FF59260A-4440-5D46-A47B-DAD5A8C1059F}" destId="{F1348F52-4BCE-E641-B07E-ED60B7456976}" srcOrd="0" destOrd="0" presId="urn:microsoft.com/office/officeart/2005/8/layout/lProcess2"/>
    <dgm:cxn modelId="{0D75AD24-CF3A-3846-B895-82AF0E41C6A7}" type="presParOf" srcId="{FF59260A-4440-5D46-A47B-DAD5A8C1059F}" destId="{AB1A2FEA-4E5F-7A46-8AED-7CFE8C837ECC}" srcOrd="1" destOrd="0" presId="urn:microsoft.com/office/officeart/2005/8/layout/lProcess2"/>
    <dgm:cxn modelId="{D2155D0C-95BF-D74E-A31C-6A046D153207}" type="presParOf" srcId="{FF59260A-4440-5D46-A47B-DAD5A8C1059F}" destId="{C2E54B44-52C1-C748-A496-0B186F27D250}" srcOrd="2" destOrd="0" presId="urn:microsoft.com/office/officeart/2005/8/layout/lProcess2"/>
    <dgm:cxn modelId="{FD2319AA-5928-E443-A479-A9984FDBB687}" type="presParOf" srcId="{C2E54B44-52C1-C748-A496-0B186F27D250}" destId="{FD11EB6F-6873-974D-9182-8663A3CADF70}" srcOrd="0" destOrd="0" presId="urn:microsoft.com/office/officeart/2005/8/layout/lProcess2"/>
    <dgm:cxn modelId="{CEDDF5E6-B918-1C48-9F98-0ED063B7D657}" type="presParOf" srcId="{FD11EB6F-6873-974D-9182-8663A3CADF70}" destId="{49973675-702C-4D49-873F-8B375D4F3156}" srcOrd="0" destOrd="0" presId="urn:microsoft.com/office/officeart/2005/8/layout/lProcess2"/>
    <dgm:cxn modelId="{D947ACD1-C847-4649-81E5-8342BE50378F}" type="presParOf" srcId="{FD11EB6F-6873-974D-9182-8663A3CADF70}" destId="{7E5D4342-85D5-1B4E-B49F-D74CD0017E8A}" srcOrd="1" destOrd="0" presId="urn:microsoft.com/office/officeart/2005/8/layout/lProcess2"/>
    <dgm:cxn modelId="{7C0D7829-1B24-A94F-8AFF-E44656F0F457}" type="presParOf" srcId="{FD11EB6F-6873-974D-9182-8663A3CADF70}" destId="{4FFCA224-2F04-9A46-940D-5B94C56AA493}" srcOrd="2" destOrd="0" presId="urn:microsoft.com/office/officeart/2005/8/layout/lProcess2"/>
    <dgm:cxn modelId="{46CC1719-E230-604F-9E1E-E08677EC8C6D}" type="presParOf" srcId="{FD11EB6F-6873-974D-9182-8663A3CADF70}" destId="{51EB1CCB-6CF6-6143-9B44-AA8E0EA98A1D}" srcOrd="3" destOrd="0" presId="urn:microsoft.com/office/officeart/2005/8/layout/lProcess2"/>
    <dgm:cxn modelId="{B12DB8EB-E447-674F-8D54-DD2258F38AA8}" type="presParOf" srcId="{FD11EB6F-6873-974D-9182-8663A3CADF70}" destId="{E29E17A8-DA22-4B4C-9D18-A978241BB8FE}" srcOrd="4" destOrd="0" presId="urn:microsoft.com/office/officeart/2005/8/layout/lProcess2"/>
    <dgm:cxn modelId="{30663949-F469-AC42-AAC4-9F308764D8DF}" type="presParOf" srcId="{8337556A-15B3-AA4A-961E-8A9FC019B2D6}" destId="{328C7B13-F00E-ED48-B0EE-CE3F7F93DF6E}" srcOrd="1" destOrd="0" presId="urn:microsoft.com/office/officeart/2005/8/layout/lProcess2"/>
    <dgm:cxn modelId="{D24E78C8-D076-DD42-A327-BE0BE10BCA7A}" type="presParOf" srcId="{8337556A-15B3-AA4A-961E-8A9FC019B2D6}" destId="{844DE47B-F617-5040-BF18-24CE90A38F44}" srcOrd="2" destOrd="0" presId="urn:microsoft.com/office/officeart/2005/8/layout/lProcess2"/>
    <dgm:cxn modelId="{1D038528-78D9-624B-B750-7D40A6F7D282}" type="presParOf" srcId="{844DE47B-F617-5040-BF18-24CE90A38F44}" destId="{66188C2A-92B2-D747-8433-54B2784CAC9F}" srcOrd="0" destOrd="0" presId="urn:microsoft.com/office/officeart/2005/8/layout/lProcess2"/>
    <dgm:cxn modelId="{65B96873-A82F-B94D-ACF6-CFDAF5520931}" type="presParOf" srcId="{844DE47B-F617-5040-BF18-24CE90A38F44}" destId="{33A12A3F-6C18-914F-8ED4-7605CC6D3ECB}" srcOrd="1" destOrd="0" presId="urn:microsoft.com/office/officeart/2005/8/layout/lProcess2"/>
    <dgm:cxn modelId="{DBE3E5CD-C90D-5842-AF0C-2D38441571BA}" type="presParOf" srcId="{844DE47B-F617-5040-BF18-24CE90A38F44}" destId="{571D1678-36B6-244B-B475-9BFF249B91B9}" srcOrd="2" destOrd="0" presId="urn:microsoft.com/office/officeart/2005/8/layout/lProcess2"/>
    <dgm:cxn modelId="{1A6EE825-3755-FC48-A737-D6A13FFF4A8C}" type="presParOf" srcId="{571D1678-36B6-244B-B475-9BFF249B91B9}" destId="{424AD733-E946-7942-803A-8A5A935A8D68}" srcOrd="0" destOrd="0" presId="urn:microsoft.com/office/officeart/2005/8/layout/lProcess2"/>
    <dgm:cxn modelId="{BC8751BE-A73A-FC43-B34D-97604642D1D9}" type="presParOf" srcId="{424AD733-E946-7942-803A-8A5A935A8D68}" destId="{B013E766-EB52-6B4A-A4F4-AD5F156503E6}" srcOrd="0" destOrd="0" presId="urn:microsoft.com/office/officeart/2005/8/layout/lProcess2"/>
    <dgm:cxn modelId="{208AB7FC-33CB-0449-83FF-49156B66C36C}" type="presParOf" srcId="{424AD733-E946-7942-803A-8A5A935A8D68}" destId="{904A9FA9-EAF7-8042-87E7-0BFB6A21D0CB}" srcOrd="1" destOrd="0" presId="urn:microsoft.com/office/officeart/2005/8/layout/lProcess2"/>
    <dgm:cxn modelId="{5E99033C-1D67-5A4A-86F7-4F9DA098F10E}" type="presParOf" srcId="{424AD733-E946-7942-803A-8A5A935A8D68}" destId="{F28DD10E-B612-E143-81F1-E65ACC70EED6}" srcOrd="2" destOrd="0" presId="urn:microsoft.com/office/officeart/2005/8/layout/lProcess2"/>
    <dgm:cxn modelId="{EA921AE6-EC15-3346-AB9E-0467A89B179C}" type="presParOf" srcId="{424AD733-E946-7942-803A-8A5A935A8D68}" destId="{90F9348C-0692-284E-8ED3-19A8172C1469}" srcOrd="3" destOrd="0" presId="urn:microsoft.com/office/officeart/2005/8/layout/lProcess2"/>
    <dgm:cxn modelId="{B2AE8E78-2177-1E45-A196-1223DC9BFD72}" type="presParOf" srcId="{424AD733-E946-7942-803A-8A5A935A8D68}" destId="{449BE19A-F043-5247-B3BD-59F5486365C8}" srcOrd="4" destOrd="0" presId="urn:microsoft.com/office/officeart/2005/8/layout/lProcess2"/>
    <dgm:cxn modelId="{D5FB6403-0DD2-D744-A341-9086F5D38A53}" type="presParOf" srcId="{8337556A-15B3-AA4A-961E-8A9FC019B2D6}" destId="{97C7F912-48E3-5B41-9DB1-0A8D75F6DFB9}" srcOrd="3" destOrd="0" presId="urn:microsoft.com/office/officeart/2005/8/layout/lProcess2"/>
    <dgm:cxn modelId="{6177B83F-08F6-8C41-A31D-68C73F12414F}" type="presParOf" srcId="{8337556A-15B3-AA4A-961E-8A9FC019B2D6}" destId="{B6BA306C-BA23-0A4A-9A16-8A5AC1259ED2}" srcOrd="4" destOrd="0" presId="urn:microsoft.com/office/officeart/2005/8/layout/lProcess2"/>
    <dgm:cxn modelId="{805EACF3-03FC-2041-9506-DAB7EB6F348D}" type="presParOf" srcId="{B6BA306C-BA23-0A4A-9A16-8A5AC1259ED2}" destId="{1B9C81E3-BAA6-614B-8708-3A347EE9BD57}" srcOrd="0" destOrd="0" presId="urn:microsoft.com/office/officeart/2005/8/layout/lProcess2"/>
    <dgm:cxn modelId="{B44B181A-4EA4-DF41-8F90-DD559C0369D6}" type="presParOf" srcId="{B6BA306C-BA23-0A4A-9A16-8A5AC1259ED2}" destId="{6EC0D227-1D17-FE44-95E5-F4590832DBF2}" srcOrd="1" destOrd="0" presId="urn:microsoft.com/office/officeart/2005/8/layout/lProcess2"/>
    <dgm:cxn modelId="{467B43BC-6032-FF4D-9304-03780CA82E8F}" type="presParOf" srcId="{B6BA306C-BA23-0A4A-9A16-8A5AC1259ED2}" destId="{6B8FABF2-505E-1C41-8DFE-FF6740147CC6}" srcOrd="2" destOrd="0" presId="urn:microsoft.com/office/officeart/2005/8/layout/lProcess2"/>
    <dgm:cxn modelId="{C46FD284-67B9-834D-8DBA-B12556D90F20}" type="presParOf" srcId="{6B8FABF2-505E-1C41-8DFE-FF6740147CC6}" destId="{2FB36E22-0338-4E41-B4B8-F32E39FF76C5}" srcOrd="0" destOrd="0" presId="urn:microsoft.com/office/officeart/2005/8/layout/lProcess2"/>
    <dgm:cxn modelId="{231FB286-6EFB-DE4F-91A7-12204E43743E}" type="presParOf" srcId="{2FB36E22-0338-4E41-B4B8-F32E39FF76C5}" destId="{13550E79-9E06-2A44-BB0A-104923BCB471}" srcOrd="0" destOrd="0" presId="urn:microsoft.com/office/officeart/2005/8/layout/lProcess2"/>
    <dgm:cxn modelId="{B19BA6E3-B9D6-BD42-9667-6A1811241A26}" type="presParOf" srcId="{2FB36E22-0338-4E41-B4B8-F32E39FF76C5}" destId="{D4B1DA5A-C4C5-B842-81F4-8AFB3F71F008}" srcOrd="1" destOrd="0" presId="urn:microsoft.com/office/officeart/2005/8/layout/lProcess2"/>
    <dgm:cxn modelId="{331E8EE9-4CF5-A24A-BF98-92FED84B84F4}" type="presParOf" srcId="{2FB36E22-0338-4E41-B4B8-F32E39FF76C5}" destId="{550ACBCE-27F6-EF42-A4B8-A1FEE5E2E8CE}" srcOrd="2" destOrd="0" presId="urn:microsoft.com/office/officeart/2005/8/layout/lProcess2"/>
    <dgm:cxn modelId="{DF890681-311C-0C42-955E-DA7EAA43E4F9}" type="presParOf" srcId="{8337556A-15B3-AA4A-961E-8A9FC019B2D6}" destId="{C49DE4A9-4D28-6B4F-8226-85F805CA1392}" srcOrd="5" destOrd="0" presId="urn:microsoft.com/office/officeart/2005/8/layout/lProcess2"/>
    <dgm:cxn modelId="{511F5159-A4C0-1B4A-883D-10D67594A7DD}" type="presParOf" srcId="{8337556A-15B3-AA4A-961E-8A9FC019B2D6}" destId="{AF95E3D4-E1A0-6E45-ABF7-539AEC1398DF}" srcOrd="6" destOrd="0" presId="urn:microsoft.com/office/officeart/2005/8/layout/lProcess2"/>
    <dgm:cxn modelId="{F7CBCFB9-A1B1-CA4C-BDD2-9A5339A8BB69}" type="presParOf" srcId="{AF95E3D4-E1A0-6E45-ABF7-539AEC1398DF}" destId="{C35C22EF-4D1A-954F-8646-0B2D972DEF67}" srcOrd="0" destOrd="0" presId="urn:microsoft.com/office/officeart/2005/8/layout/lProcess2"/>
    <dgm:cxn modelId="{B3A5346E-4EBB-804D-A1A3-51F292C51D74}" type="presParOf" srcId="{AF95E3D4-E1A0-6E45-ABF7-539AEC1398DF}" destId="{B297C54D-D1BD-6141-8CE8-5012A116A3CB}" srcOrd="1" destOrd="0" presId="urn:microsoft.com/office/officeart/2005/8/layout/lProcess2"/>
    <dgm:cxn modelId="{D012EA48-5314-8E48-A8FE-81655BC78CAC}" type="presParOf" srcId="{AF95E3D4-E1A0-6E45-ABF7-539AEC1398DF}" destId="{8D53D5C6-C590-824B-8E07-E3A178C9C087}" srcOrd="2" destOrd="0" presId="urn:microsoft.com/office/officeart/2005/8/layout/lProcess2"/>
    <dgm:cxn modelId="{ECEE3698-27DB-B743-B966-1918C44D85BA}" type="presParOf" srcId="{8D53D5C6-C590-824B-8E07-E3A178C9C087}" destId="{B34D1DEB-EA72-9F49-9B1F-68BD718DA6E8}" srcOrd="0" destOrd="0" presId="urn:microsoft.com/office/officeart/2005/8/layout/lProcess2"/>
    <dgm:cxn modelId="{8FF22E6A-B45A-C141-94E3-8738EEE69F7C}" type="presParOf" srcId="{B34D1DEB-EA72-9F49-9B1F-68BD718DA6E8}" destId="{65E5E1A4-E9D3-0043-A598-C87C18558079}" srcOrd="0" destOrd="0" presId="urn:microsoft.com/office/officeart/2005/8/layout/lProcess2"/>
    <dgm:cxn modelId="{D3E2EEE0-10AD-0549-B266-45C70425A8E4}" type="presParOf" srcId="{B34D1DEB-EA72-9F49-9B1F-68BD718DA6E8}" destId="{B1567329-3052-B045-88CE-002031C8F149}" srcOrd="1" destOrd="0" presId="urn:microsoft.com/office/officeart/2005/8/layout/lProcess2"/>
    <dgm:cxn modelId="{09F7700A-AFDF-2743-8C8D-CEEB8E185B2A}" type="presParOf" srcId="{B34D1DEB-EA72-9F49-9B1F-68BD718DA6E8}" destId="{E4129D38-6219-7F4D-BB68-0F80C476E208}" srcOrd="2" destOrd="0" presId="urn:microsoft.com/office/officeart/2005/8/layout/lProcess2"/>
    <dgm:cxn modelId="{F1CCA48C-235F-814E-93B0-1937450BEECA}" type="presParOf" srcId="{B34D1DEB-EA72-9F49-9B1F-68BD718DA6E8}" destId="{915A86A4-160E-284D-880B-00468A2C31F0}" srcOrd="3" destOrd="0" presId="urn:microsoft.com/office/officeart/2005/8/layout/lProcess2"/>
    <dgm:cxn modelId="{0A034B1A-E212-0143-A780-C53D88109661}" type="presParOf" srcId="{B34D1DEB-EA72-9F49-9B1F-68BD718DA6E8}" destId="{B0A0485D-AF3E-964C-B511-312448777092}" srcOrd="4" destOrd="0" presId="urn:microsoft.com/office/officeart/2005/8/layout/lProcess2"/>
    <dgm:cxn modelId="{90CF8327-1AB7-EB48-B249-DF8A5E2F9B04}" type="presParOf" srcId="{8337556A-15B3-AA4A-961E-8A9FC019B2D6}" destId="{01C78E10-A0CA-9440-92E7-B26CA4B7C95E}" srcOrd="7" destOrd="0" presId="urn:microsoft.com/office/officeart/2005/8/layout/lProcess2"/>
    <dgm:cxn modelId="{36506C26-7735-D14B-AD92-61F56395E96E}" type="presParOf" srcId="{8337556A-15B3-AA4A-961E-8A9FC019B2D6}" destId="{8D49337E-1B01-FA48-A861-6AA665004FDC}" srcOrd="8" destOrd="0" presId="urn:microsoft.com/office/officeart/2005/8/layout/lProcess2"/>
    <dgm:cxn modelId="{5A2A3B77-E010-F143-82A1-E952CAA4A854}" type="presParOf" srcId="{8D49337E-1B01-FA48-A861-6AA665004FDC}" destId="{6149ACC6-5DBC-BE49-B414-F204AA301664}" srcOrd="0" destOrd="0" presId="urn:microsoft.com/office/officeart/2005/8/layout/lProcess2"/>
    <dgm:cxn modelId="{58B784F3-713D-CD47-A8D3-53E8D659B0BD}" type="presParOf" srcId="{8D49337E-1B01-FA48-A861-6AA665004FDC}" destId="{4297EF66-795E-414D-AD09-C3744E5EA592}" srcOrd="1" destOrd="0" presId="urn:microsoft.com/office/officeart/2005/8/layout/lProcess2"/>
    <dgm:cxn modelId="{4041FAC2-551E-8E43-836B-FD07A8965CBE}" type="presParOf" srcId="{8D49337E-1B01-FA48-A861-6AA665004FDC}" destId="{560A34E8-AE76-834B-8C8C-882E428AE54A}" srcOrd="2" destOrd="0" presId="urn:microsoft.com/office/officeart/2005/8/layout/lProcess2"/>
    <dgm:cxn modelId="{D5429E45-7AC3-EF42-A92E-4DBF8A7B81AB}" type="presParOf" srcId="{560A34E8-AE76-834B-8C8C-882E428AE54A}" destId="{725B4A30-40F2-994D-9EDF-D08285284ED1}" srcOrd="0" destOrd="0" presId="urn:microsoft.com/office/officeart/2005/8/layout/lProcess2"/>
    <dgm:cxn modelId="{207B78A2-039B-904F-BDE9-92223B507D7A}" type="presParOf" srcId="{725B4A30-40F2-994D-9EDF-D08285284ED1}" destId="{40ADD964-6B2E-2842-951E-572066826C1B}" srcOrd="0" destOrd="0" presId="urn:microsoft.com/office/officeart/2005/8/layout/lProcess2"/>
    <dgm:cxn modelId="{DE7F616C-9945-3148-9F3A-7D5181FB0AEB}" type="presParOf" srcId="{725B4A30-40F2-994D-9EDF-D08285284ED1}" destId="{26D8C4A4-B175-2444-BC0E-4BD607B01D07}" srcOrd="1" destOrd="0" presId="urn:microsoft.com/office/officeart/2005/8/layout/lProcess2"/>
    <dgm:cxn modelId="{CEE8E186-9A3A-7F47-888D-1FE2C36A21A0}" type="presParOf" srcId="{725B4A30-40F2-994D-9EDF-D08285284ED1}" destId="{6F7572B3-F35A-6C4F-AFD2-F4F9D446F8A6}" srcOrd="2" destOrd="0" presId="urn:microsoft.com/office/officeart/2005/8/layout/lProcess2"/>
    <dgm:cxn modelId="{B634A84D-4600-DC42-BE64-C83250D892E4}" type="presParOf" srcId="{725B4A30-40F2-994D-9EDF-D08285284ED1}" destId="{D2DDCC10-0C3B-1A41-9A50-39B2A2F61F9B}" srcOrd="3" destOrd="0" presId="urn:microsoft.com/office/officeart/2005/8/layout/lProcess2"/>
    <dgm:cxn modelId="{5DF437AA-6C45-8644-9089-C1E232F2F43D}" type="presParOf" srcId="{725B4A30-40F2-994D-9EDF-D08285284ED1}" destId="{EA8BF1CF-9031-BA4E-859D-7F7A24E8EA43}" srcOrd="4" destOrd="0" presId="urn:microsoft.com/office/officeart/2005/8/layout/lProcess2"/>
    <dgm:cxn modelId="{9468AE65-B25B-0A46-B2DB-1D07519AB31E}" type="presParOf" srcId="{8337556A-15B3-AA4A-961E-8A9FC019B2D6}" destId="{9C88FF12-9FFF-5C4E-BC15-916BF40BFFD6}" srcOrd="9" destOrd="0" presId="urn:microsoft.com/office/officeart/2005/8/layout/lProcess2"/>
    <dgm:cxn modelId="{65845D35-6D58-F643-93FC-A0A6A7DC1ABA}" type="presParOf" srcId="{8337556A-15B3-AA4A-961E-8A9FC019B2D6}" destId="{667437EE-AA36-484D-A52F-380CC427810C}" srcOrd="10" destOrd="0" presId="urn:microsoft.com/office/officeart/2005/8/layout/lProcess2"/>
    <dgm:cxn modelId="{E77622FB-6520-DA49-A848-ED0BF51B8509}" type="presParOf" srcId="{667437EE-AA36-484D-A52F-380CC427810C}" destId="{E3CFA52F-50C6-3446-B4DA-D62CAC9FC97B}" srcOrd="0" destOrd="0" presId="urn:microsoft.com/office/officeart/2005/8/layout/lProcess2"/>
    <dgm:cxn modelId="{4E69C903-3B0F-B54F-B260-94A7DC1D700F}" type="presParOf" srcId="{667437EE-AA36-484D-A52F-380CC427810C}" destId="{E2C72143-EAB6-1448-8146-C1953848D058}" srcOrd="1" destOrd="0" presId="urn:microsoft.com/office/officeart/2005/8/layout/lProcess2"/>
    <dgm:cxn modelId="{6C8A8819-1FB1-3F42-A4B9-1093FD936CA9}" type="presParOf" srcId="{667437EE-AA36-484D-A52F-380CC427810C}" destId="{E825D306-1874-6B4D-91BD-ED3CFD7F2F85}" srcOrd="2" destOrd="0" presId="urn:microsoft.com/office/officeart/2005/8/layout/lProcess2"/>
    <dgm:cxn modelId="{1453C9F4-D40D-B04D-A11B-A30E376A596C}" type="presParOf" srcId="{E825D306-1874-6B4D-91BD-ED3CFD7F2F85}" destId="{A51E9EB7-6BB4-3F4E-B23B-5A18208C3A87}" srcOrd="0" destOrd="0" presId="urn:microsoft.com/office/officeart/2005/8/layout/lProcess2"/>
    <dgm:cxn modelId="{2F1AC714-BA6A-154C-B5CC-9327E887F4F6}" type="presParOf" srcId="{A51E9EB7-6BB4-3F4E-B23B-5A18208C3A87}" destId="{F7776972-0207-F848-AF91-87324A1BAE6F}" srcOrd="0" destOrd="0" presId="urn:microsoft.com/office/officeart/2005/8/layout/lProcess2"/>
    <dgm:cxn modelId="{36F46BA8-F532-1E47-9E3F-360FA6013678}" type="presParOf" srcId="{A51E9EB7-6BB4-3F4E-B23B-5A18208C3A87}" destId="{F21A78ED-AB02-9B48-ADC6-618575F081DC}" srcOrd="1" destOrd="0" presId="urn:microsoft.com/office/officeart/2005/8/layout/lProcess2"/>
    <dgm:cxn modelId="{959E00D0-3939-A94F-9CA4-324AF59CDB85}" type="presParOf" srcId="{A51E9EB7-6BB4-3F4E-B23B-5A18208C3A87}" destId="{F8B97DB5-A324-B747-A256-BD79335780D9}" srcOrd="2" destOrd="0" presId="urn:microsoft.com/office/officeart/2005/8/layout/lProcess2"/>
    <dgm:cxn modelId="{D2FAF5D5-10C5-0647-89DB-A664056BB429}" type="presParOf" srcId="{A51E9EB7-6BB4-3F4E-B23B-5A18208C3A87}" destId="{C8615A75-5584-424E-9CEB-FC7924881965}" srcOrd="3" destOrd="0" presId="urn:microsoft.com/office/officeart/2005/8/layout/lProcess2"/>
    <dgm:cxn modelId="{9223B4D5-6A27-C344-82B3-6EDD4D4176E3}" type="presParOf" srcId="{A51E9EB7-6BB4-3F4E-B23B-5A18208C3A87}" destId="{7DCE429D-2D44-E641-8885-A83340A953D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897EF3-D2A7-7843-AA02-B7C957B3FD49}" type="doc">
      <dgm:prSet loTypeId="urn:microsoft.com/office/officeart/2005/8/layout/radial3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123393F-FA77-FF49-A163-896FA0E2229C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797979">
            <a:alpha val="26000"/>
          </a:srgbClr>
        </a:solidFill>
        <a:ln>
          <a:noFill/>
        </a:ln>
        <a:effectLst/>
      </dgm:spPr>
      <dgm:t>
        <a:bodyPr/>
        <a:lstStyle/>
        <a:p>
          <a:r>
            <a:rPr lang="fr-FR" sz="1600" b="1" dirty="0" smtClean="0">
              <a:solidFill>
                <a:srgbClr val="595959"/>
              </a:solidFill>
            </a:rPr>
            <a:t>5 </a:t>
          </a:r>
          <a:r>
            <a:rPr lang="fr-FR" sz="1600" b="1" dirty="0" err="1" smtClean="0">
              <a:solidFill>
                <a:srgbClr val="595959"/>
              </a:solidFill>
            </a:rPr>
            <a:t>founders</a:t>
          </a:r>
          <a:r>
            <a:rPr lang="fr-FR" sz="1600" b="1" dirty="0" smtClean="0">
              <a:solidFill>
                <a:srgbClr val="595959"/>
              </a:solidFill>
            </a:rPr>
            <a:t> (2 votes)</a:t>
          </a:r>
        </a:p>
        <a:p>
          <a:endParaRPr lang="fr-FR" sz="800" b="1" dirty="0" smtClean="0">
            <a:solidFill>
              <a:srgbClr val="595959"/>
            </a:solidFill>
          </a:endParaRPr>
        </a:p>
        <a:p>
          <a:r>
            <a:rPr lang="fr-FR" sz="1600" b="1" dirty="0" smtClean="0">
              <a:solidFill>
                <a:srgbClr val="595959"/>
              </a:solidFill>
            </a:rPr>
            <a:t>8 </a:t>
          </a:r>
          <a:r>
            <a:rPr lang="fr-FR" sz="1600" b="1" dirty="0" err="1" smtClean="0">
              <a:solidFill>
                <a:srgbClr val="595959"/>
              </a:solidFill>
            </a:rPr>
            <a:t>qualified</a:t>
          </a:r>
          <a:r>
            <a:rPr lang="fr-FR" sz="1600" b="1" dirty="0" smtClean="0">
              <a:solidFill>
                <a:srgbClr val="595959"/>
              </a:solidFill>
            </a:rPr>
            <a:t> people in rare </a:t>
          </a:r>
          <a:r>
            <a:rPr lang="fr-FR" sz="1600" b="1" dirty="0" err="1" smtClean="0">
              <a:solidFill>
                <a:srgbClr val="595959"/>
              </a:solidFill>
            </a:rPr>
            <a:t>diseases</a:t>
          </a:r>
          <a:r>
            <a:rPr lang="fr-FR" sz="1600" b="1" dirty="0" smtClean="0">
              <a:solidFill>
                <a:srgbClr val="595959"/>
              </a:solidFill>
            </a:rPr>
            <a:t> </a:t>
          </a:r>
          <a:r>
            <a:rPr lang="fr-FR" sz="1600" b="1" dirty="0" err="1" smtClean="0">
              <a:solidFill>
                <a:srgbClr val="595959"/>
              </a:solidFill>
            </a:rPr>
            <a:t>field</a:t>
          </a:r>
          <a:r>
            <a:rPr lang="fr-FR" sz="1600" b="1" dirty="0" smtClean="0">
              <a:solidFill>
                <a:srgbClr val="595959"/>
              </a:solidFill>
            </a:rPr>
            <a:t> or </a:t>
          </a:r>
          <a:r>
            <a:rPr lang="fr-FR" sz="1600" b="1" dirty="0" err="1" smtClean="0">
              <a:solidFill>
                <a:srgbClr val="595959"/>
              </a:solidFill>
            </a:rPr>
            <a:t>Health</a:t>
          </a:r>
          <a:r>
            <a:rPr lang="fr-FR" sz="1600" b="1" dirty="0" smtClean="0">
              <a:solidFill>
                <a:srgbClr val="595959"/>
              </a:solidFill>
            </a:rPr>
            <a:t> (1 vote)</a:t>
          </a:r>
        </a:p>
        <a:p>
          <a:endParaRPr lang="fr-FR" sz="800" b="1" dirty="0" smtClean="0">
            <a:solidFill>
              <a:srgbClr val="595959"/>
            </a:solidFill>
          </a:endParaRPr>
        </a:p>
        <a:p>
          <a:r>
            <a:rPr lang="fr-FR" sz="1600" b="1" dirty="0" smtClean="0">
              <a:solidFill>
                <a:srgbClr val="595959"/>
              </a:solidFill>
            </a:rPr>
            <a:t>1 </a:t>
          </a:r>
          <a:r>
            <a:rPr lang="fr-FR" sz="1600" b="1" dirty="0" err="1" smtClean="0">
              <a:solidFill>
                <a:srgbClr val="595959"/>
              </a:solidFill>
            </a:rPr>
            <a:t>representative</a:t>
          </a:r>
          <a:r>
            <a:rPr lang="fr-FR" sz="1600" b="1" dirty="0" smtClean="0">
              <a:solidFill>
                <a:srgbClr val="595959"/>
              </a:solidFill>
            </a:rPr>
            <a:t> of </a:t>
          </a:r>
        </a:p>
        <a:p>
          <a:r>
            <a:rPr lang="fr-FR" sz="1600" b="1" dirty="0" err="1" smtClean="0">
              <a:solidFill>
                <a:srgbClr val="595959"/>
              </a:solidFill>
            </a:rPr>
            <a:t>teaching-researchers</a:t>
          </a:r>
          <a:endParaRPr lang="fr-FR" sz="1600" b="1" dirty="0">
            <a:solidFill>
              <a:srgbClr val="595959"/>
            </a:solidFill>
          </a:endParaRPr>
        </a:p>
      </dgm:t>
    </dgm:pt>
    <dgm:pt modelId="{3F89E01A-EC24-F948-B9B6-3D722912122F}" type="parTrans" cxnId="{43D9C34B-1582-FE4F-BADC-9FD2D96B2A89}">
      <dgm:prSet/>
      <dgm:spPr/>
      <dgm:t>
        <a:bodyPr/>
        <a:lstStyle/>
        <a:p>
          <a:endParaRPr lang="fr-FR"/>
        </a:p>
      </dgm:t>
    </dgm:pt>
    <dgm:pt modelId="{63138DD0-E4F4-7F40-8BD2-92BDDE787099}" type="sibTrans" cxnId="{43D9C34B-1582-FE4F-BADC-9FD2D96B2A89}">
      <dgm:prSet/>
      <dgm:spPr/>
      <dgm:t>
        <a:bodyPr/>
        <a:lstStyle/>
        <a:p>
          <a:endParaRPr lang="fr-FR"/>
        </a:p>
      </dgm:t>
    </dgm:pt>
    <dgm:pt modelId="{2BF937D9-63AD-4042-9455-7F75D416EE74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797979">
            <a:alpha val="26000"/>
          </a:srgbClr>
        </a:solidFill>
        <a:ln>
          <a:noFill/>
        </a:ln>
        <a:effectLst/>
      </dgm:spPr>
      <dgm:t>
        <a:bodyPr/>
        <a:lstStyle/>
        <a:p>
          <a:r>
            <a:rPr lang="fr-FR" sz="1400" b="1" dirty="0" err="1" smtClean="0">
              <a:solidFill>
                <a:srgbClr val="595959"/>
              </a:solidFill>
            </a:rPr>
            <a:t>President</a:t>
          </a:r>
          <a:endParaRPr lang="fr-FR" sz="1200" b="1" dirty="0">
            <a:solidFill>
              <a:srgbClr val="595959"/>
            </a:solidFill>
          </a:endParaRPr>
        </a:p>
      </dgm:t>
    </dgm:pt>
    <dgm:pt modelId="{F2E9AF54-FCCD-D747-BDA7-3C327F8E914C}" type="parTrans" cxnId="{5FD36725-5EAC-0848-A965-D95E38D2F082}">
      <dgm:prSet/>
      <dgm:spPr/>
      <dgm:t>
        <a:bodyPr/>
        <a:lstStyle/>
        <a:p>
          <a:endParaRPr lang="fr-FR"/>
        </a:p>
      </dgm:t>
    </dgm:pt>
    <dgm:pt modelId="{7F01384E-63A1-6641-A70F-28EDE9E290FF}" type="sibTrans" cxnId="{5FD36725-5EAC-0848-A965-D95E38D2F082}">
      <dgm:prSet/>
      <dgm:spPr/>
      <dgm:t>
        <a:bodyPr/>
        <a:lstStyle/>
        <a:p>
          <a:endParaRPr lang="fr-FR"/>
        </a:p>
      </dgm:t>
    </dgm:pt>
    <dgm:pt modelId="{7B858D2C-CA43-9645-9999-175A9A757C42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13B6CF">
            <a:alpha val="52000"/>
          </a:srgbClr>
        </a:solidFill>
        <a:ln>
          <a:noFill/>
        </a:ln>
        <a:effectLst/>
      </dgm:spPr>
      <dgm:t>
        <a:bodyPr/>
        <a:lstStyle/>
        <a:p>
          <a:r>
            <a:rPr lang="fr-FR" sz="1400" b="1" dirty="0" err="1" smtClean="0">
              <a:solidFill>
                <a:srgbClr val="595959"/>
              </a:solidFill>
            </a:rPr>
            <a:t>Partners</a:t>
          </a:r>
          <a:endParaRPr lang="fr-FR" sz="1400" b="1" dirty="0">
            <a:solidFill>
              <a:srgbClr val="595959"/>
            </a:solidFill>
          </a:endParaRPr>
        </a:p>
      </dgm:t>
    </dgm:pt>
    <dgm:pt modelId="{A8601420-6E0C-5D4F-A827-4289CD22DBD2}" type="parTrans" cxnId="{2D5BB8AF-8D94-6946-ABDE-E39848E19286}">
      <dgm:prSet/>
      <dgm:spPr/>
      <dgm:t>
        <a:bodyPr/>
        <a:lstStyle/>
        <a:p>
          <a:endParaRPr lang="fr-FR"/>
        </a:p>
      </dgm:t>
    </dgm:pt>
    <dgm:pt modelId="{5250B943-0E03-5A48-BC63-AB64F688377A}" type="sibTrans" cxnId="{2D5BB8AF-8D94-6946-ABDE-E39848E19286}">
      <dgm:prSet/>
      <dgm:spPr/>
      <dgm:t>
        <a:bodyPr/>
        <a:lstStyle/>
        <a:p>
          <a:endParaRPr lang="fr-FR"/>
        </a:p>
      </dgm:t>
    </dgm:pt>
    <dgm:pt modelId="{A313AF4E-4E8F-7F44-85CF-CD99EF0FAC2F}">
      <dgm:prSet phldrT="[Texte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13B6CF">
            <a:alpha val="52000"/>
          </a:srgbClr>
        </a:solidFill>
        <a:ln>
          <a:noFill/>
        </a:ln>
        <a:effectLst/>
      </dgm:spPr>
      <dgm:t>
        <a:bodyPr/>
        <a:lstStyle/>
        <a:p>
          <a:r>
            <a:rPr lang="fr-FR" b="1" dirty="0" err="1" smtClean="0">
              <a:solidFill>
                <a:srgbClr val="595959"/>
              </a:solidFill>
            </a:rPr>
            <a:t>Director</a:t>
          </a:r>
          <a:r>
            <a:rPr lang="fr-FR" b="1" dirty="0" smtClean="0">
              <a:solidFill>
                <a:srgbClr val="595959"/>
              </a:solidFill>
            </a:rPr>
            <a:t> and </a:t>
          </a:r>
          <a:r>
            <a:rPr lang="fr-FR" b="1" dirty="0" err="1" smtClean="0">
              <a:solidFill>
                <a:srgbClr val="595959"/>
              </a:solidFill>
            </a:rPr>
            <a:t>associate</a:t>
          </a:r>
          <a:r>
            <a:rPr lang="fr-FR" b="1" dirty="0" smtClean="0">
              <a:solidFill>
                <a:srgbClr val="595959"/>
              </a:solidFill>
            </a:rPr>
            <a:t> </a:t>
          </a:r>
          <a:r>
            <a:rPr lang="fr-FR" b="1" dirty="0" err="1" smtClean="0">
              <a:solidFill>
                <a:srgbClr val="595959"/>
              </a:solidFill>
            </a:rPr>
            <a:t>director</a:t>
          </a:r>
          <a:endParaRPr lang="fr-FR" b="1" dirty="0" smtClean="0">
            <a:solidFill>
              <a:srgbClr val="595959"/>
            </a:solidFill>
          </a:endParaRPr>
        </a:p>
        <a:p>
          <a:r>
            <a:rPr lang="fr-FR" b="1" dirty="0" smtClean="0">
              <a:solidFill>
                <a:srgbClr val="595959"/>
              </a:solidFill>
            </a:rPr>
            <a:t>Pr Nicolas Levy</a:t>
          </a:r>
        </a:p>
        <a:p>
          <a:r>
            <a:rPr lang="fr-FR" b="1" dirty="0" smtClean="0">
              <a:solidFill>
                <a:srgbClr val="595959"/>
              </a:solidFill>
            </a:rPr>
            <a:t>Céline Hubert</a:t>
          </a:r>
          <a:endParaRPr lang="fr-FR" b="1" dirty="0">
            <a:solidFill>
              <a:srgbClr val="595959"/>
            </a:solidFill>
          </a:endParaRPr>
        </a:p>
      </dgm:t>
    </dgm:pt>
    <dgm:pt modelId="{7FEF31F1-2B9E-564A-9B81-FC3F008540B4}" type="parTrans" cxnId="{A5CAA860-9212-1242-9C0E-51F61C344CB8}">
      <dgm:prSet/>
      <dgm:spPr/>
      <dgm:t>
        <a:bodyPr/>
        <a:lstStyle/>
        <a:p>
          <a:endParaRPr lang="fr-FR"/>
        </a:p>
      </dgm:t>
    </dgm:pt>
    <dgm:pt modelId="{075725E1-17BD-EB4D-BDCE-8ABDB718CFC3}" type="sibTrans" cxnId="{A5CAA860-9212-1242-9C0E-51F61C344CB8}">
      <dgm:prSet/>
      <dgm:spPr/>
      <dgm:t>
        <a:bodyPr/>
        <a:lstStyle/>
        <a:p>
          <a:endParaRPr lang="fr-FR"/>
        </a:p>
      </dgm:t>
    </dgm:pt>
    <dgm:pt modelId="{D3B1E3F7-1C50-BD42-A983-F82BEE6BDC6D}">
      <dgm:prSet phldrT="[Texte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13B6CF">
            <a:alpha val="52000"/>
          </a:srgbClr>
        </a:solidFill>
        <a:ln>
          <a:noFill/>
        </a:ln>
        <a:effectLst/>
      </dgm:spPr>
      <dgm:t>
        <a:bodyPr/>
        <a:lstStyle/>
        <a:p>
          <a:r>
            <a:rPr lang="fr-FR" b="1" dirty="0" err="1" smtClean="0">
              <a:solidFill>
                <a:srgbClr val="595959"/>
              </a:solidFill>
            </a:rPr>
            <a:t>Scientific</a:t>
          </a:r>
          <a:r>
            <a:rPr lang="fr-FR" b="1" dirty="0" smtClean="0">
              <a:solidFill>
                <a:srgbClr val="595959"/>
              </a:solidFill>
            </a:rPr>
            <a:t> </a:t>
          </a:r>
          <a:r>
            <a:rPr lang="fr-FR" b="1" dirty="0" err="1" smtClean="0">
              <a:solidFill>
                <a:srgbClr val="595959"/>
              </a:solidFill>
            </a:rPr>
            <a:t>committees</a:t>
          </a:r>
          <a:endParaRPr lang="fr-FR" b="1" dirty="0">
            <a:solidFill>
              <a:srgbClr val="595959"/>
            </a:solidFill>
          </a:endParaRPr>
        </a:p>
      </dgm:t>
    </dgm:pt>
    <dgm:pt modelId="{27766124-7584-DA4A-B732-7056F1EFDDC2}" type="parTrans" cxnId="{E7ADC783-248F-8946-9D77-B433C6791C9E}">
      <dgm:prSet/>
      <dgm:spPr/>
      <dgm:t>
        <a:bodyPr/>
        <a:lstStyle/>
        <a:p>
          <a:endParaRPr lang="fr-FR"/>
        </a:p>
      </dgm:t>
    </dgm:pt>
    <dgm:pt modelId="{0360E1AC-B93F-244D-B5E3-CDA4B7336728}" type="sibTrans" cxnId="{E7ADC783-248F-8946-9D77-B433C6791C9E}">
      <dgm:prSet/>
      <dgm:spPr/>
      <dgm:t>
        <a:bodyPr/>
        <a:lstStyle/>
        <a:p>
          <a:endParaRPr lang="fr-FR"/>
        </a:p>
      </dgm:t>
    </dgm:pt>
    <dgm:pt modelId="{C7804BD5-6AC9-6043-97DF-60269912B17C}" type="pres">
      <dgm:prSet presAssocID="{BB897EF3-D2A7-7843-AA02-B7C957B3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AE5D66F-E9F1-0347-9D72-8A3928F547BB}" type="pres">
      <dgm:prSet presAssocID="{BB897EF3-D2A7-7843-AA02-B7C957B3FD49}" presName="radial" presStyleCnt="0">
        <dgm:presLayoutVars>
          <dgm:animLvl val="ctr"/>
        </dgm:presLayoutVars>
      </dgm:prSet>
      <dgm:spPr/>
      <dgm:t>
        <a:bodyPr/>
        <a:lstStyle/>
        <a:p>
          <a:endParaRPr lang="fr-FR"/>
        </a:p>
      </dgm:t>
    </dgm:pt>
    <dgm:pt modelId="{938C51D3-15A6-7D48-BA7F-49458D7F9823}" type="pres">
      <dgm:prSet presAssocID="{3123393F-FA77-FF49-A163-896FA0E2229C}" presName="centerShape" presStyleLbl="vennNode1" presStyleIdx="0" presStyleCnt="5" custScaleX="156140" custScaleY="85914" custLinFactNeighborX="-1783" custLinFactNeighborY="-4940"/>
      <dgm:spPr/>
      <dgm:t>
        <a:bodyPr/>
        <a:lstStyle/>
        <a:p>
          <a:endParaRPr lang="fr-FR"/>
        </a:p>
      </dgm:t>
    </dgm:pt>
    <dgm:pt modelId="{E97EE6A2-7373-3942-8D64-00E9DC5F80C3}" type="pres">
      <dgm:prSet presAssocID="{2BF937D9-63AD-4042-9455-7F75D416EE74}" presName="node" presStyleLbl="vennNode1" presStyleIdx="1" presStyleCnt="5" custScaleX="129847" custScaleY="58792" custRadScaleRad="97544" custRadScaleInc="-96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7E8FE83-BAAD-4B4A-8A9D-776E4059592E}" type="pres">
      <dgm:prSet presAssocID="{7B858D2C-CA43-9645-9999-175A9A757C42}" presName="node" presStyleLbl="vennNode1" presStyleIdx="2" presStyleCnt="5" custScaleX="148045" custScaleY="106873" custRadScaleRad="100246" custRadScaleInc="10396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DD669CF-937B-EE47-8620-1BB5294B9249}" type="pres">
      <dgm:prSet presAssocID="{D3B1E3F7-1C50-BD42-A983-F82BEE6BDC6D}" presName="node" presStyleLbl="vennNode1" presStyleIdx="3" presStyleCnt="5" custScaleX="148045" custScaleY="106873" custRadScaleRad="180285" custRadScaleInc="-1005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493E30-ACE3-3143-851B-82AB301668D2}" type="pres">
      <dgm:prSet presAssocID="{A313AF4E-4E8F-7F44-85CF-CD99EF0FAC2F}" presName="node" presStyleLbl="vennNode1" presStyleIdx="4" presStyleCnt="5" custScaleX="148045" custScaleY="106873" custRadScaleRad="188128" custRadScaleInc="19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FD36725-5EAC-0848-A965-D95E38D2F082}" srcId="{3123393F-FA77-FF49-A163-896FA0E2229C}" destId="{2BF937D9-63AD-4042-9455-7F75D416EE74}" srcOrd="0" destOrd="0" parTransId="{F2E9AF54-FCCD-D747-BDA7-3C327F8E914C}" sibTransId="{7F01384E-63A1-6641-A70F-28EDE9E290FF}"/>
    <dgm:cxn modelId="{43D9C34B-1582-FE4F-BADC-9FD2D96B2A89}" srcId="{BB897EF3-D2A7-7843-AA02-B7C957B3FD49}" destId="{3123393F-FA77-FF49-A163-896FA0E2229C}" srcOrd="0" destOrd="0" parTransId="{3F89E01A-EC24-F948-B9B6-3D722912122F}" sibTransId="{63138DD0-E4F4-7F40-8BD2-92BDDE787099}"/>
    <dgm:cxn modelId="{31748B8A-1EFC-6147-AD81-6BCAB1CF8AF1}" type="presOf" srcId="{3123393F-FA77-FF49-A163-896FA0E2229C}" destId="{938C51D3-15A6-7D48-BA7F-49458D7F9823}" srcOrd="0" destOrd="0" presId="urn:microsoft.com/office/officeart/2005/8/layout/radial3"/>
    <dgm:cxn modelId="{CD4B9CA8-933F-DC4D-B7E9-4651A3975575}" type="presOf" srcId="{BB897EF3-D2A7-7843-AA02-B7C957B3FD49}" destId="{C7804BD5-6AC9-6043-97DF-60269912B17C}" srcOrd="0" destOrd="0" presId="urn:microsoft.com/office/officeart/2005/8/layout/radial3"/>
    <dgm:cxn modelId="{A5CAA860-9212-1242-9C0E-51F61C344CB8}" srcId="{3123393F-FA77-FF49-A163-896FA0E2229C}" destId="{A313AF4E-4E8F-7F44-85CF-CD99EF0FAC2F}" srcOrd="3" destOrd="0" parTransId="{7FEF31F1-2B9E-564A-9B81-FC3F008540B4}" sibTransId="{075725E1-17BD-EB4D-BDCE-8ABDB718CFC3}"/>
    <dgm:cxn modelId="{2D5BB8AF-8D94-6946-ABDE-E39848E19286}" srcId="{3123393F-FA77-FF49-A163-896FA0E2229C}" destId="{7B858D2C-CA43-9645-9999-175A9A757C42}" srcOrd="1" destOrd="0" parTransId="{A8601420-6E0C-5D4F-A827-4289CD22DBD2}" sibTransId="{5250B943-0E03-5A48-BC63-AB64F688377A}"/>
    <dgm:cxn modelId="{35E38E56-D48E-9D4D-BA1D-F3947954AFE4}" type="presOf" srcId="{D3B1E3F7-1C50-BD42-A983-F82BEE6BDC6D}" destId="{FDD669CF-937B-EE47-8620-1BB5294B9249}" srcOrd="0" destOrd="0" presId="urn:microsoft.com/office/officeart/2005/8/layout/radial3"/>
    <dgm:cxn modelId="{2548CB8F-6A46-8249-8D31-6643050950DA}" type="presOf" srcId="{A313AF4E-4E8F-7F44-85CF-CD99EF0FAC2F}" destId="{7A493E30-ACE3-3143-851B-82AB301668D2}" srcOrd="0" destOrd="0" presId="urn:microsoft.com/office/officeart/2005/8/layout/radial3"/>
    <dgm:cxn modelId="{86DB2A0B-D442-4D45-BF9A-491CC9BC0795}" type="presOf" srcId="{7B858D2C-CA43-9645-9999-175A9A757C42}" destId="{C7E8FE83-BAAD-4B4A-8A9D-776E4059592E}" srcOrd="0" destOrd="0" presId="urn:microsoft.com/office/officeart/2005/8/layout/radial3"/>
    <dgm:cxn modelId="{E2911F78-0BDB-594B-9898-2CF037D4C2E9}" type="presOf" srcId="{2BF937D9-63AD-4042-9455-7F75D416EE74}" destId="{E97EE6A2-7373-3942-8D64-00E9DC5F80C3}" srcOrd="0" destOrd="0" presId="urn:microsoft.com/office/officeart/2005/8/layout/radial3"/>
    <dgm:cxn modelId="{E7ADC783-248F-8946-9D77-B433C6791C9E}" srcId="{3123393F-FA77-FF49-A163-896FA0E2229C}" destId="{D3B1E3F7-1C50-BD42-A983-F82BEE6BDC6D}" srcOrd="2" destOrd="0" parTransId="{27766124-7584-DA4A-B732-7056F1EFDDC2}" sibTransId="{0360E1AC-B93F-244D-B5E3-CDA4B7336728}"/>
    <dgm:cxn modelId="{60C8396B-A023-B942-A454-41D9B1F23387}" type="presParOf" srcId="{C7804BD5-6AC9-6043-97DF-60269912B17C}" destId="{6AE5D66F-E9F1-0347-9D72-8A3928F547BB}" srcOrd="0" destOrd="0" presId="urn:microsoft.com/office/officeart/2005/8/layout/radial3"/>
    <dgm:cxn modelId="{16D6A95F-1B82-A449-A2EE-014B6D46ECD9}" type="presParOf" srcId="{6AE5D66F-E9F1-0347-9D72-8A3928F547BB}" destId="{938C51D3-15A6-7D48-BA7F-49458D7F9823}" srcOrd="0" destOrd="0" presId="urn:microsoft.com/office/officeart/2005/8/layout/radial3"/>
    <dgm:cxn modelId="{ED7C61BC-06E2-A84C-B95A-56DFB1E8005B}" type="presParOf" srcId="{6AE5D66F-E9F1-0347-9D72-8A3928F547BB}" destId="{E97EE6A2-7373-3942-8D64-00E9DC5F80C3}" srcOrd="1" destOrd="0" presId="urn:microsoft.com/office/officeart/2005/8/layout/radial3"/>
    <dgm:cxn modelId="{4419FFEB-5DF5-0F4A-9E87-44E7E3972781}" type="presParOf" srcId="{6AE5D66F-E9F1-0347-9D72-8A3928F547BB}" destId="{C7E8FE83-BAAD-4B4A-8A9D-776E4059592E}" srcOrd="2" destOrd="0" presId="urn:microsoft.com/office/officeart/2005/8/layout/radial3"/>
    <dgm:cxn modelId="{D474E01B-C4F3-CD49-A29E-369373B0B75A}" type="presParOf" srcId="{6AE5D66F-E9F1-0347-9D72-8A3928F547BB}" destId="{FDD669CF-937B-EE47-8620-1BB5294B9249}" srcOrd="3" destOrd="0" presId="urn:microsoft.com/office/officeart/2005/8/layout/radial3"/>
    <dgm:cxn modelId="{FB5832EC-09F9-A04D-AE98-41D7AFC19D81}" type="presParOf" srcId="{6AE5D66F-E9F1-0347-9D72-8A3928F547BB}" destId="{7A493E30-ACE3-3143-851B-82AB301668D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9C0A2-FAD3-8246-8983-612CB9413612}">
      <dsp:nvSpPr>
        <dsp:cNvPr id="0" name=""/>
        <dsp:cNvSpPr/>
      </dsp:nvSpPr>
      <dsp:spPr>
        <a:xfrm>
          <a:off x="13045" y="1"/>
          <a:ext cx="8226609" cy="83815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/>
            <a:t>Improvement</a:t>
          </a:r>
          <a:r>
            <a:rPr lang="fr-FR" sz="2800" b="1" kern="1200" dirty="0" smtClean="0"/>
            <a:t> of the </a:t>
          </a:r>
          <a:r>
            <a:rPr lang="fr-FR" sz="2800" b="1" kern="1200" dirty="0" err="1" smtClean="0"/>
            <a:t>access</a:t>
          </a:r>
          <a:r>
            <a:rPr lang="fr-FR" sz="2800" b="1" kern="1200" dirty="0" smtClean="0"/>
            <a:t> to ressources</a:t>
          </a:r>
        </a:p>
        <a:p>
          <a:pPr lvl="0" algn="ctr" defTabSz="12446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Expertise, people, </a:t>
          </a:r>
          <a:r>
            <a:rPr lang="fr-FR" sz="2000" b="1" kern="1200" dirty="0" err="1" smtClean="0"/>
            <a:t>founds</a:t>
          </a:r>
          <a:r>
            <a:rPr lang="fr-FR" sz="2000" b="1" kern="1200" dirty="0" smtClean="0"/>
            <a:t>, </a:t>
          </a:r>
          <a:r>
            <a:rPr lang="fr-FR" sz="2000" b="1" kern="1200" dirty="0" err="1" smtClean="0"/>
            <a:t>knowledges</a:t>
          </a:r>
          <a:endParaRPr lang="fr-FR" sz="2000" kern="1200" dirty="0"/>
        </a:p>
      </dsp:txBody>
      <dsp:txXfrm>
        <a:off x="53960" y="40916"/>
        <a:ext cx="8144779" cy="756325"/>
      </dsp:txXfrm>
    </dsp:sp>
    <dsp:sp modelId="{85FA47C0-3845-5345-95B5-04152B196EF3}">
      <dsp:nvSpPr>
        <dsp:cNvPr id="0" name=""/>
        <dsp:cNvSpPr/>
      </dsp:nvSpPr>
      <dsp:spPr>
        <a:xfrm>
          <a:off x="8039" y="882321"/>
          <a:ext cx="8231615" cy="861909"/>
        </a:xfrm>
        <a:prstGeom prst="roundRect">
          <a:avLst/>
        </a:prstGeom>
        <a:solidFill>
          <a:schemeClr val="bg1"/>
        </a:solidFill>
        <a:ln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chemeClr val="accent5"/>
              </a:solidFill>
            </a:rPr>
            <a:t>National Rare </a:t>
          </a:r>
          <a:r>
            <a:rPr lang="fr-FR" sz="2800" b="1" kern="1200" dirty="0" err="1" smtClean="0">
              <a:solidFill>
                <a:schemeClr val="accent5"/>
              </a:solidFill>
            </a:rPr>
            <a:t>diseases</a:t>
          </a:r>
          <a:r>
            <a:rPr lang="fr-FR" sz="2800" b="1" kern="1200" dirty="0" smtClean="0">
              <a:solidFill>
                <a:schemeClr val="accent5"/>
              </a:solidFill>
            </a:rPr>
            <a:t> </a:t>
          </a:r>
          <a:r>
            <a:rPr lang="fr-FR" sz="2800" b="1" kern="1200" dirty="0" err="1" smtClean="0">
              <a:solidFill>
                <a:schemeClr val="accent5"/>
              </a:solidFill>
            </a:rPr>
            <a:t>databasis</a:t>
          </a:r>
          <a:r>
            <a:rPr lang="fr-FR" sz="2800" b="1" kern="1200" dirty="0" smtClean="0">
              <a:solidFill>
                <a:schemeClr val="accent5"/>
              </a:solidFill>
            </a:rPr>
            <a:t> and </a:t>
          </a:r>
          <a:r>
            <a:rPr lang="fr-FR" sz="2800" b="1" kern="1200" dirty="0" err="1" smtClean="0">
              <a:solidFill>
                <a:schemeClr val="accent5"/>
              </a:solidFill>
            </a:rPr>
            <a:t>cohorts</a:t>
          </a:r>
          <a:endParaRPr lang="fr-FR" sz="2400" b="1" kern="1200" dirty="0">
            <a:solidFill>
              <a:schemeClr val="accent5"/>
            </a:solidFill>
          </a:endParaRPr>
        </a:p>
      </dsp:txBody>
      <dsp:txXfrm>
        <a:off x="50114" y="924396"/>
        <a:ext cx="8147465" cy="777759"/>
      </dsp:txXfrm>
    </dsp:sp>
    <dsp:sp modelId="{A6FCA13C-3293-E948-A936-B833FD641316}">
      <dsp:nvSpPr>
        <dsp:cNvPr id="0" name=""/>
        <dsp:cNvSpPr/>
      </dsp:nvSpPr>
      <dsp:spPr>
        <a:xfrm>
          <a:off x="8039" y="1787326"/>
          <a:ext cx="8231615" cy="86190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/>
            <a:t>Clinical</a:t>
          </a:r>
          <a:r>
            <a:rPr lang="fr-FR" sz="2800" b="1" kern="1200" dirty="0" smtClean="0"/>
            <a:t> trials</a:t>
          </a:r>
          <a:endParaRPr lang="fr-FR" sz="2800" kern="1200" dirty="0" smtClean="0"/>
        </a:p>
      </dsp:txBody>
      <dsp:txXfrm>
        <a:off x="50114" y="1829401"/>
        <a:ext cx="8147465" cy="777759"/>
      </dsp:txXfrm>
    </dsp:sp>
    <dsp:sp modelId="{53368487-9EC0-F845-9F8F-361EFE3B6804}">
      <dsp:nvSpPr>
        <dsp:cNvPr id="0" name=""/>
        <dsp:cNvSpPr/>
      </dsp:nvSpPr>
      <dsp:spPr>
        <a:xfrm>
          <a:off x="4019" y="2692331"/>
          <a:ext cx="8231615" cy="861909"/>
        </a:xfrm>
        <a:prstGeom prst="roundRect">
          <a:avLst/>
        </a:prstGeom>
        <a:solidFill>
          <a:srgbClr val="FFFFFF"/>
        </a:solidFill>
        <a:ln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>
              <a:solidFill>
                <a:srgbClr val="4BACC6"/>
              </a:solidFill>
            </a:rPr>
            <a:t>Research</a:t>
          </a:r>
          <a:r>
            <a:rPr lang="fr-FR" sz="2800" b="1" kern="1200" dirty="0" smtClean="0">
              <a:solidFill>
                <a:srgbClr val="4BACC6"/>
              </a:solidFill>
            </a:rPr>
            <a:t> on Social and </a:t>
          </a:r>
          <a:r>
            <a:rPr lang="fr-FR" sz="2800" b="1" kern="1200" dirty="0" err="1" smtClean="0">
              <a:solidFill>
                <a:srgbClr val="4BACC6"/>
              </a:solidFill>
            </a:rPr>
            <a:t>Human</a:t>
          </a:r>
          <a:r>
            <a:rPr lang="fr-FR" sz="2800" b="1" kern="1200" dirty="0" smtClean="0">
              <a:solidFill>
                <a:srgbClr val="4BACC6"/>
              </a:solidFill>
            </a:rPr>
            <a:t> Sciences</a:t>
          </a:r>
          <a:endParaRPr lang="fr-FR" sz="2800" kern="1200" dirty="0" smtClean="0">
            <a:solidFill>
              <a:srgbClr val="4BACC6"/>
            </a:solidFill>
          </a:endParaRPr>
        </a:p>
      </dsp:txBody>
      <dsp:txXfrm>
        <a:off x="46094" y="2734406"/>
        <a:ext cx="8147465" cy="777759"/>
      </dsp:txXfrm>
    </dsp:sp>
    <dsp:sp modelId="{FFCDC731-3F1B-E04F-85B4-0EE7ACDA4AD7}">
      <dsp:nvSpPr>
        <dsp:cNvPr id="0" name=""/>
        <dsp:cNvSpPr/>
      </dsp:nvSpPr>
      <dsp:spPr>
        <a:xfrm>
          <a:off x="4019" y="3597336"/>
          <a:ext cx="8231615" cy="86190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err="1" smtClean="0"/>
            <a:t>European</a:t>
          </a:r>
          <a:r>
            <a:rPr lang="fr-FR" sz="2800" b="1" kern="1200" dirty="0" smtClean="0"/>
            <a:t> and International </a:t>
          </a:r>
          <a:r>
            <a:rPr lang="fr-FR" sz="2800" b="1" kern="1200" dirty="0" err="1" smtClean="0"/>
            <a:t>Cooperation</a:t>
          </a:r>
          <a:endParaRPr lang="fr-FR" sz="2800" kern="1200" dirty="0" smtClean="0"/>
        </a:p>
      </dsp:txBody>
      <dsp:txXfrm>
        <a:off x="46094" y="3639411"/>
        <a:ext cx="8147465" cy="777759"/>
      </dsp:txXfrm>
    </dsp:sp>
    <dsp:sp modelId="{21F8BFA0-C7A5-0540-A2EC-E64407BBA366}">
      <dsp:nvSpPr>
        <dsp:cNvPr id="0" name=""/>
        <dsp:cNvSpPr/>
      </dsp:nvSpPr>
      <dsp:spPr>
        <a:xfrm>
          <a:off x="12874" y="4489714"/>
          <a:ext cx="8226780" cy="861909"/>
        </a:xfrm>
        <a:prstGeom prst="roundRect">
          <a:avLst/>
        </a:prstGeom>
        <a:solidFill>
          <a:srgbClr val="FFFFFF"/>
        </a:solidFill>
        <a:ln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b="1" kern="1200" dirty="0" smtClean="0">
              <a:solidFill>
                <a:srgbClr val="4BACC6"/>
              </a:solidFill>
            </a:rPr>
            <a:t>Public </a:t>
          </a:r>
          <a:r>
            <a:rPr lang="fr-FR" sz="2800" b="1" kern="1200" dirty="0" err="1" smtClean="0">
              <a:solidFill>
                <a:srgbClr val="4BACC6"/>
              </a:solidFill>
            </a:rPr>
            <a:t>health</a:t>
          </a:r>
          <a:r>
            <a:rPr lang="fr-FR" sz="2800" b="1" kern="1200" dirty="0" smtClean="0">
              <a:solidFill>
                <a:srgbClr val="4BACC6"/>
              </a:solidFill>
            </a:rPr>
            <a:t> </a:t>
          </a:r>
          <a:r>
            <a:rPr lang="fr-FR" sz="2800" b="1" kern="1200" dirty="0" err="1" smtClean="0">
              <a:solidFill>
                <a:srgbClr val="4BACC6"/>
              </a:solidFill>
            </a:rPr>
            <a:t>indicators</a:t>
          </a:r>
          <a:r>
            <a:rPr lang="fr-FR" sz="2800" b="1" kern="1200" dirty="0" smtClean="0">
              <a:solidFill>
                <a:srgbClr val="4BACC6"/>
              </a:solidFill>
            </a:rPr>
            <a:t> and </a:t>
          </a:r>
          <a:r>
            <a:rPr lang="fr-FR" sz="2800" b="1" kern="1200" dirty="0" err="1" smtClean="0">
              <a:solidFill>
                <a:srgbClr val="4BACC6"/>
              </a:solidFill>
            </a:rPr>
            <a:t>epidemiology</a:t>
          </a:r>
          <a:endParaRPr lang="fr-FR" sz="2800" kern="1200" dirty="0" smtClean="0">
            <a:solidFill>
              <a:srgbClr val="4BACC6"/>
            </a:solidFill>
          </a:endParaRPr>
        </a:p>
      </dsp:txBody>
      <dsp:txXfrm>
        <a:off x="54949" y="4531789"/>
        <a:ext cx="8142630" cy="777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48F52-4BCE-E641-B07E-ED60B7456976}">
      <dsp:nvSpPr>
        <dsp:cNvPr id="0" name=""/>
        <dsp:cNvSpPr/>
      </dsp:nvSpPr>
      <dsp:spPr>
        <a:xfrm>
          <a:off x="3577" y="19069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Networking</a:t>
          </a:r>
        </a:p>
      </dsp:txBody>
      <dsp:txXfrm>
        <a:off x="3577" y="19069"/>
        <a:ext cx="1413242" cy="1964678"/>
      </dsp:txXfrm>
    </dsp:sp>
    <dsp:sp modelId="{49973675-702C-4D49-873F-8B375D4F3156}">
      <dsp:nvSpPr>
        <dsp:cNvPr id="0" name=""/>
        <dsp:cNvSpPr/>
      </dsp:nvSpPr>
      <dsp:spPr>
        <a:xfrm>
          <a:off x="144901" y="1925882"/>
          <a:ext cx="1130593" cy="1294094"/>
        </a:xfrm>
        <a:prstGeom prst="roundRect">
          <a:avLst>
            <a:gd name="adj" fmla="val 10000"/>
          </a:avLst>
        </a:prstGeom>
        <a:solidFill>
          <a:srgbClr val="27B9E1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err="1" smtClean="0">
              <a:solidFill>
                <a:srgbClr val="FFFFFF"/>
              </a:solidFill>
            </a:rPr>
            <a:t>Facilitate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access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tecnological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plateforms</a:t>
          </a:r>
          <a:endParaRPr lang="fr-FR" sz="1100" b="1" kern="1200" dirty="0">
            <a:solidFill>
              <a:srgbClr val="FFFFFF"/>
            </a:solidFill>
          </a:endParaRPr>
        </a:p>
      </dsp:txBody>
      <dsp:txXfrm>
        <a:off x="178015" y="1958996"/>
        <a:ext cx="1064365" cy="1227866"/>
      </dsp:txXfrm>
    </dsp:sp>
    <dsp:sp modelId="{4FFCA224-2F04-9A46-940D-5B94C56AA493}">
      <dsp:nvSpPr>
        <dsp:cNvPr id="0" name=""/>
        <dsp:cNvSpPr/>
      </dsp:nvSpPr>
      <dsp:spPr>
        <a:xfrm>
          <a:off x="144901" y="3419069"/>
          <a:ext cx="1130593" cy="1294094"/>
        </a:xfrm>
        <a:prstGeom prst="roundRect">
          <a:avLst>
            <a:gd name="adj" fmla="val 10000"/>
          </a:avLst>
        </a:prstGeom>
        <a:solidFill>
          <a:srgbClr val="27B9E1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Finance </a:t>
          </a:r>
          <a:r>
            <a:rPr lang="fr-FR" sz="1100" b="1" kern="1200" dirty="0" err="1" smtClean="0"/>
            <a:t>research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projects</a:t>
          </a:r>
          <a:endParaRPr lang="fr-FR" sz="1100" b="1" kern="1200" dirty="0"/>
        </a:p>
      </dsp:txBody>
      <dsp:txXfrm>
        <a:off x="178015" y="3452183"/>
        <a:ext cx="1064365" cy="1227866"/>
      </dsp:txXfrm>
    </dsp:sp>
    <dsp:sp modelId="{E29E17A8-DA22-4B4C-9D18-A978241BB8FE}">
      <dsp:nvSpPr>
        <dsp:cNvPr id="0" name=""/>
        <dsp:cNvSpPr/>
      </dsp:nvSpPr>
      <dsp:spPr>
        <a:xfrm>
          <a:off x="144901" y="4912255"/>
          <a:ext cx="1130593" cy="1294094"/>
        </a:xfrm>
        <a:prstGeom prst="roundRect">
          <a:avLst>
            <a:gd name="adj" fmla="val 10000"/>
          </a:avLst>
        </a:prstGeom>
        <a:solidFill>
          <a:srgbClr val="27B9E1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err="1" smtClean="0"/>
            <a:t>Facilitate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access</a:t>
          </a:r>
          <a:r>
            <a:rPr lang="fr-FR" sz="1100" b="1" kern="1200" dirty="0" smtClean="0"/>
            <a:t> to </a:t>
          </a:r>
          <a:r>
            <a:rPr lang="fr-FR" sz="1100" b="1" kern="1200" dirty="0" err="1" smtClean="0"/>
            <a:t>human</a:t>
          </a:r>
          <a:r>
            <a:rPr lang="fr-FR" sz="1100" b="1" kern="1200" dirty="0" smtClean="0"/>
            <a:t> ressources: </a:t>
          </a:r>
          <a:r>
            <a:rPr lang="fr-FR" sz="1100" b="1" kern="1200" dirty="0" err="1" smtClean="0"/>
            <a:t>employees</a:t>
          </a:r>
          <a:r>
            <a:rPr lang="fr-FR" sz="1100" b="1" kern="1200" dirty="0" smtClean="0"/>
            <a:t> and ressources </a:t>
          </a:r>
          <a:r>
            <a:rPr lang="fr-FR" sz="1100" b="1" kern="1200" dirty="0" err="1" smtClean="0"/>
            <a:t>finding</a:t>
          </a:r>
          <a:endParaRPr lang="fr-FR" sz="1100" b="1" kern="1200" dirty="0"/>
        </a:p>
      </dsp:txBody>
      <dsp:txXfrm>
        <a:off x="178015" y="4945369"/>
        <a:ext cx="1064365" cy="1227866"/>
      </dsp:txXfrm>
    </dsp:sp>
    <dsp:sp modelId="{66188C2A-92B2-D747-8433-54B2784CAC9F}">
      <dsp:nvSpPr>
        <dsp:cNvPr id="0" name=""/>
        <dsp:cNvSpPr/>
      </dsp:nvSpPr>
      <dsp:spPr>
        <a:xfrm>
          <a:off x="1522812" y="19069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Rare </a:t>
          </a:r>
          <a:r>
            <a:rPr lang="fr-FR" sz="1400" b="1" kern="1200" dirty="0" err="1" smtClean="0"/>
            <a:t>disease</a:t>
          </a:r>
          <a:r>
            <a:rPr lang="fr-FR" sz="1400" b="1" kern="1200" dirty="0" smtClean="0"/>
            <a:t> national data </a:t>
          </a:r>
          <a:r>
            <a:rPr lang="fr-FR" sz="1400" b="1" kern="1200" dirty="0" err="1" smtClean="0"/>
            <a:t>bank</a:t>
          </a:r>
          <a:endParaRPr lang="fr-FR" sz="1400" b="1" kern="1200" dirty="0" smtClean="0"/>
        </a:p>
      </dsp:txBody>
      <dsp:txXfrm>
        <a:off x="1522812" y="19069"/>
        <a:ext cx="1413242" cy="1964678"/>
      </dsp:txXfrm>
    </dsp:sp>
    <dsp:sp modelId="{B013E766-EB52-6B4A-A4F4-AD5F156503E6}">
      <dsp:nvSpPr>
        <dsp:cNvPr id="0" name=""/>
        <dsp:cNvSpPr/>
      </dsp:nvSpPr>
      <dsp:spPr>
        <a:xfrm>
          <a:off x="1664136" y="1925882"/>
          <a:ext cx="1130593" cy="1294094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RADICO </a:t>
          </a:r>
          <a:r>
            <a:rPr lang="fr-FR" sz="1100" b="1" kern="1200" dirty="0" err="1" smtClean="0"/>
            <a:t>project</a:t>
          </a:r>
          <a:r>
            <a:rPr lang="fr-FR" sz="1100" b="1" kern="1200" dirty="0" smtClean="0"/>
            <a:t> management</a:t>
          </a:r>
          <a:endParaRPr lang="fr-FR" sz="1100" b="1" kern="1200" dirty="0"/>
        </a:p>
      </dsp:txBody>
      <dsp:txXfrm>
        <a:off x="1697250" y="1958996"/>
        <a:ext cx="1064365" cy="1227866"/>
      </dsp:txXfrm>
    </dsp:sp>
    <dsp:sp modelId="{F28DD10E-B612-E143-81F1-E65ACC70EED6}">
      <dsp:nvSpPr>
        <dsp:cNvPr id="0" name=""/>
        <dsp:cNvSpPr/>
      </dsp:nvSpPr>
      <dsp:spPr>
        <a:xfrm>
          <a:off x="1664136" y="3469869"/>
          <a:ext cx="1130593" cy="1294094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BAMARA/CEMARA </a:t>
          </a:r>
          <a:r>
            <a:rPr lang="fr-FR" sz="1100" b="1" kern="1200" dirty="0" err="1" smtClean="0"/>
            <a:t>databank</a:t>
          </a:r>
          <a:r>
            <a:rPr lang="fr-FR" sz="1100" b="1" kern="1200" dirty="0" smtClean="0"/>
            <a:t>  management</a:t>
          </a:r>
        </a:p>
      </dsp:txBody>
      <dsp:txXfrm>
        <a:off x="1697250" y="3502983"/>
        <a:ext cx="1064365" cy="1227866"/>
      </dsp:txXfrm>
    </dsp:sp>
    <dsp:sp modelId="{449BE19A-F043-5247-B3BD-59F5486365C8}">
      <dsp:nvSpPr>
        <dsp:cNvPr id="0" name=""/>
        <dsp:cNvSpPr/>
      </dsp:nvSpPr>
      <dsp:spPr>
        <a:xfrm>
          <a:off x="1664136" y="4912255"/>
          <a:ext cx="1130593" cy="1294094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Excellence </a:t>
          </a:r>
          <a:r>
            <a:rPr lang="fr-FR" sz="1100" b="1" kern="1200" dirty="0" err="1" smtClean="0"/>
            <a:t>centers</a:t>
          </a:r>
          <a:r>
            <a:rPr lang="fr-FR" sz="1100" b="1" kern="1200" dirty="0" smtClean="0"/>
            <a:t>’ </a:t>
          </a:r>
          <a:r>
            <a:rPr lang="fr-FR" sz="1100" b="1" kern="1200" dirty="0" err="1" smtClean="0"/>
            <a:t>registries</a:t>
          </a:r>
          <a:r>
            <a:rPr lang="fr-FR" sz="1100" b="1" kern="1200" dirty="0" smtClean="0"/>
            <a:t> and data </a:t>
          </a:r>
          <a:r>
            <a:rPr lang="fr-FR" sz="1100" b="1" kern="1200" dirty="0" err="1" smtClean="0"/>
            <a:t>banks</a:t>
          </a:r>
          <a:r>
            <a:rPr lang="fr-FR" sz="1100" b="1" kern="1200" dirty="0" smtClean="0"/>
            <a:t> sharing</a:t>
          </a:r>
        </a:p>
      </dsp:txBody>
      <dsp:txXfrm>
        <a:off x="1697250" y="4945369"/>
        <a:ext cx="1064365" cy="1227866"/>
      </dsp:txXfrm>
    </dsp:sp>
    <dsp:sp modelId="{1B9C81E3-BAA6-614B-8708-3A347EE9BD57}">
      <dsp:nvSpPr>
        <dsp:cNvPr id="0" name=""/>
        <dsp:cNvSpPr/>
      </dsp:nvSpPr>
      <dsp:spPr>
        <a:xfrm>
          <a:off x="3042048" y="3853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/>
            <a:t>Clinical</a:t>
          </a:r>
          <a:r>
            <a:rPr lang="fr-FR" sz="1400" b="1" kern="1200" dirty="0" smtClean="0"/>
            <a:t> trials</a:t>
          </a:r>
        </a:p>
      </dsp:txBody>
      <dsp:txXfrm>
        <a:off x="3042048" y="3853"/>
        <a:ext cx="1413242" cy="1964678"/>
      </dsp:txXfrm>
    </dsp:sp>
    <dsp:sp modelId="{13550E79-9E06-2A44-BB0A-104923BCB471}">
      <dsp:nvSpPr>
        <dsp:cNvPr id="0" name=""/>
        <dsp:cNvSpPr/>
      </dsp:nvSpPr>
      <dsp:spPr>
        <a:xfrm>
          <a:off x="3183372" y="1978049"/>
          <a:ext cx="1130593" cy="1986090"/>
        </a:xfrm>
        <a:prstGeom prst="roundRect">
          <a:avLst>
            <a:gd name="adj" fmla="val 10000"/>
          </a:avLst>
        </a:prstGeom>
        <a:solidFill>
          <a:srgbClr val="E58B3F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ORPHANDEV: </a:t>
          </a:r>
          <a:r>
            <a:rPr lang="fr-FR" sz="1100" b="1" kern="1200" dirty="0" err="1" smtClean="0"/>
            <a:t>clinical</a:t>
          </a:r>
          <a:r>
            <a:rPr lang="fr-FR" sz="1100" b="1" kern="1200" dirty="0" smtClean="0"/>
            <a:t> trials support unit</a:t>
          </a:r>
          <a:endParaRPr lang="fr-FR" sz="1100" b="1" kern="1200" dirty="0"/>
        </a:p>
      </dsp:txBody>
      <dsp:txXfrm>
        <a:off x="3216486" y="2011163"/>
        <a:ext cx="1064365" cy="1919862"/>
      </dsp:txXfrm>
    </dsp:sp>
    <dsp:sp modelId="{550ACBCE-27F6-EF42-A4B8-A1FEE5E2E8CE}">
      <dsp:nvSpPr>
        <dsp:cNvPr id="0" name=""/>
        <dsp:cNvSpPr/>
      </dsp:nvSpPr>
      <dsp:spPr>
        <a:xfrm>
          <a:off x="3183372" y="4218891"/>
          <a:ext cx="1130593" cy="1986090"/>
        </a:xfrm>
        <a:prstGeom prst="roundRect">
          <a:avLst>
            <a:gd name="adj" fmla="val 10000"/>
          </a:avLst>
        </a:prstGeom>
        <a:solidFill>
          <a:srgbClr val="E58B3F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err="1" smtClean="0">
              <a:solidFill>
                <a:srgbClr val="FFFFFF"/>
              </a:solidFill>
            </a:rPr>
            <a:t>Develop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partnerships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between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private</a:t>
          </a:r>
          <a:r>
            <a:rPr lang="fr-FR" sz="1100" kern="1200" dirty="0" smtClean="0">
              <a:solidFill>
                <a:srgbClr val="FFFFFF"/>
              </a:solidFill>
            </a:rPr>
            <a:t> </a:t>
          </a:r>
          <a:r>
            <a:rPr lang="fr-FR" sz="1100" kern="1200" dirty="0" err="1" smtClean="0">
              <a:solidFill>
                <a:srgbClr val="FFFFFF"/>
              </a:solidFill>
            </a:rPr>
            <a:t>companies</a:t>
          </a:r>
          <a:r>
            <a:rPr lang="fr-FR" sz="1100" kern="1200" dirty="0" smtClean="0">
              <a:solidFill>
                <a:srgbClr val="FFFFFF"/>
              </a:solidFill>
            </a:rPr>
            <a:t> and public </a:t>
          </a:r>
          <a:r>
            <a:rPr lang="fr-FR" sz="1100" kern="1200" dirty="0" err="1" smtClean="0">
              <a:solidFill>
                <a:srgbClr val="FFFFFF"/>
              </a:solidFill>
            </a:rPr>
            <a:t>organizations</a:t>
          </a:r>
          <a:endParaRPr lang="fr-FR" sz="1100" b="1" kern="1200" dirty="0">
            <a:solidFill>
              <a:srgbClr val="FFFFFF"/>
            </a:solidFill>
          </a:endParaRPr>
        </a:p>
      </dsp:txBody>
      <dsp:txXfrm>
        <a:off x="3216486" y="4252005"/>
        <a:ext cx="1064365" cy="1919862"/>
      </dsp:txXfrm>
    </dsp:sp>
    <dsp:sp modelId="{C35C22EF-4D1A-954F-8646-0B2D972DEF67}">
      <dsp:nvSpPr>
        <dsp:cNvPr id="0" name=""/>
        <dsp:cNvSpPr/>
      </dsp:nvSpPr>
      <dsp:spPr>
        <a:xfrm>
          <a:off x="4561283" y="19069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Social Sciences &amp; </a:t>
          </a:r>
          <a:r>
            <a:rPr lang="fr-FR" sz="1400" b="1" kern="1200" dirty="0" err="1" smtClean="0"/>
            <a:t>disability</a:t>
          </a:r>
          <a:r>
            <a:rPr lang="fr-FR" sz="1400" b="1" kern="1200" dirty="0" smtClean="0"/>
            <a:t> </a:t>
          </a:r>
          <a:r>
            <a:rPr lang="fr-FR" sz="1400" b="1" kern="1200" dirty="0" err="1" smtClean="0"/>
            <a:t>research</a:t>
          </a:r>
          <a:r>
            <a:rPr lang="fr-FR" sz="1400" b="1" kern="1200" dirty="0" smtClean="0"/>
            <a:t> </a:t>
          </a:r>
          <a:r>
            <a:rPr lang="fr-FR" sz="1400" b="1" kern="1200" dirty="0" err="1" smtClean="0"/>
            <a:t>projects</a:t>
          </a:r>
          <a:endParaRPr lang="fr-FR" sz="1400" b="1" kern="1200" dirty="0" smtClean="0"/>
        </a:p>
      </dsp:txBody>
      <dsp:txXfrm>
        <a:off x="4561283" y="19069"/>
        <a:ext cx="1413242" cy="1964678"/>
      </dsp:txXfrm>
    </dsp:sp>
    <dsp:sp modelId="{65E5E1A4-E9D3-0043-A598-C87C18558079}">
      <dsp:nvSpPr>
        <dsp:cNvPr id="0" name=""/>
        <dsp:cNvSpPr/>
      </dsp:nvSpPr>
      <dsp:spPr>
        <a:xfrm>
          <a:off x="4702607" y="1976682"/>
          <a:ext cx="1130593" cy="1294094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« Patients </a:t>
          </a:r>
          <a:r>
            <a:rPr lang="fr-FR" sz="1100" b="1" kern="1200" dirty="0" err="1" smtClean="0"/>
            <a:t>driven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research</a:t>
          </a:r>
          <a:r>
            <a:rPr lang="fr-FR" sz="1100" b="1" kern="1200" dirty="0" smtClean="0"/>
            <a:t>  » </a:t>
          </a:r>
          <a:r>
            <a:rPr lang="fr-FR" sz="1100" b="1" kern="1200" dirty="0" err="1" smtClean="0"/>
            <a:t>projects</a:t>
          </a:r>
          <a:endParaRPr lang="fr-FR" sz="1100" b="1" kern="1200" dirty="0"/>
        </a:p>
      </dsp:txBody>
      <dsp:txXfrm>
        <a:off x="4735721" y="2009796"/>
        <a:ext cx="1064365" cy="1227866"/>
      </dsp:txXfrm>
    </dsp:sp>
    <dsp:sp modelId="{E4129D38-6219-7F4D-BB68-0F80C476E208}">
      <dsp:nvSpPr>
        <dsp:cNvPr id="0" name=""/>
        <dsp:cNvSpPr/>
      </dsp:nvSpPr>
      <dsp:spPr>
        <a:xfrm>
          <a:off x="4702607" y="3469869"/>
          <a:ext cx="1130593" cy="1294094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Psycho-</a:t>
          </a:r>
          <a:r>
            <a:rPr lang="fr-FR" sz="1100" b="1" kern="1200" dirty="0" err="1" smtClean="0"/>
            <a:t>sociological</a:t>
          </a:r>
          <a:r>
            <a:rPr lang="fr-FR" sz="1100" b="1" kern="1200" dirty="0" smtClean="0"/>
            <a:t> impact of rare </a:t>
          </a:r>
          <a:r>
            <a:rPr lang="fr-FR" sz="1100" b="1" kern="1200" dirty="0" err="1" smtClean="0"/>
            <a:t>diseases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evaluation</a:t>
          </a:r>
          <a:endParaRPr lang="fr-FR" sz="1100" b="1" kern="1200" dirty="0"/>
        </a:p>
      </dsp:txBody>
      <dsp:txXfrm>
        <a:off x="4735721" y="3502983"/>
        <a:ext cx="1064365" cy="1227866"/>
      </dsp:txXfrm>
    </dsp:sp>
    <dsp:sp modelId="{B0A0485D-AF3E-964C-B511-312448777092}">
      <dsp:nvSpPr>
        <dsp:cNvPr id="0" name=""/>
        <dsp:cNvSpPr/>
      </dsp:nvSpPr>
      <dsp:spPr>
        <a:xfrm>
          <a:off x="4702607" y="4963055"/>
          <a:ext cx="1130593" cy="1294094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Satisfaction </a:t>
          </a:r>
          <a:r>
            <a:rPr lang="fr-FR" sz="1100" b="1" kern="1200" dirty="0" err="1" smtClean="0"/>
            <a:t>survey</a:t>
          </a:r>
          <a:r>
            <a:rPr lang="fr-FR" sz="1100" b="1" kern="1200" dirty="0" smtClean="0"/>
            <a:t>, post AMM </a:t>
          </a:r>
          <a:r>
            <a:rPr lang="fr-FR" sz="1100" b="1" kern="1200" dirty="0" err="1" smtClean="0"/>
            <a:t>studies</a:t>
          </a:r>
          <a:endParaRPr lang="fr-FR" sz="1100" b="1" kern="1200" dirty="0"/>
        </a:p>
      </dsp:txBody>
      <dsp:txXfrm>
        <a:off x="4735721" y="4996169"/>
        <a:ext cx="1064365" cy="1227866"/>
      </dsp:txXfrm>
    </dsp:sp>
    <dsp:sp modelId="{6149ACC6-5DBC-BE49-B414-F204AA301664}">
      <dsp:nvSpPr>
        <dsp:cNvPr id="0" name=""/>
        <dsp:cNvSpPr/>
      </dsp:nvSpPr>
      <dsp:spPr>
        <a:xfrm>
          <a:off x="6080519" y="955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/>
            <a:t>European</a:t>
          </a:r>
          <a:r>
            <a:rPr lang="fr-FR" sz="1400" b="1" kern="1200" dirty="0" smtClean="0"/>
            <a:t> and International </a:t>
          </a:r>
          <a:r>
            <a:rPr lang="fr-FR" sz="1400" b="1" kern="1200" dirty="0" err="1" smtClean="0"/>
            <a:t>cooperation</a:t>
          </a:r>
          <a:endParaRPr lang="fr-FR" sz="1400" b="1" kern="1200" dirty="0" smtClean="0"/>
        </a:p>
      </dsp:txBody>
      <dsp:txXfrm>
        <a:off x="6080519" y="955"/>
        <a:ext cx="1413242" cy="1964678"/>
      </dsp:txXfrm>
    </dsp:sp>
    <dsp:sp modelId="{40ADD964-6B2E-2842-951E-572066826C1B}">
      <dsp:nvSpPr>
        <dsp:cNvPr id="0" name=""/>
        <dsp:cNvSpPr/>
      </dsp:nvSpPr>
      <dsp:spPr>
        <a:xfrm>
          <a:off x="6221843" y="1976682"/>
          <a:ext cx="1130593" cy="1294094"/>
        </a:xfrm>
        <a:prstGeom prst="roundRect">
          <a:avLst>
            <a:gd name="adj" fmla="val 10000"/>
          </a:avLst>
        </a:prstGeom>
        <a:solidFill>
          <a:srgbClr val="FF6600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EUROPLAN</a:t>
          </a:r>
          <a:endParaRPr lang="fr-FR" sz="1100" b="1" kern="1200" dirty="0"/>
        </a:p>
      </dsp:txBody>
      <dsp:txXfrm>
        <a:off x="6254957" y="2009796"/>
        <a:ext cx="1064365" cy="1227866"/>
      </dsp:txXfrm>
    </dsp:sp>
    <dsp:sp modelId="{6F7572B3-F35A-6C4F-AFD2-F4F9D446F8A6}">
      <dsp:nvSpPr>
        <dsp:cNvPr id="0" name=""/>
        <dsp:cNvSpPr/>
      </dsp:nvSpPr>
      <dsp:spPr>
        <a:xfrm>
          <a:off x="6248966" y="4915808"/>
          <a:ext cx="1130593" cy="1294094"/>
        </a:xfrm>
        <a:prstGeom prst="roundRect">
          <a:avLst>
            <a:gd name="adj" fmla="val 10000"/>
          </a:avLst>
        </a:prstGeom>
        <a:solidFill>
          <a:srgbClr val="FF6600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Contribution to </a:t>
          </a:r>
          <a:r>
            <a:rPr lang="fr-FR" sz="1100" b="1" kern="1200" dirty="0" err="1" smtClean="0"/>
            <a:t>IRDiRC</a:t>
          </a:r>
          <a:r>
            <a:rPr lang="fr-FR" sz="1100" b="1" kern="1200" dirty="0" smtClean="0"/>
            <a:t> (International Rare </a:t>
          </a:r>
          <a:r>
            <a:rPr lang="fr-FR" sz="1100" b="1" kern="1200" dirty="0" err="1" smtClean="0"/>
            <a:t>Diseases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Research</a:t>
          </a:r>
          <a:r>
            <a:rPr lang="fr-FR" sz="1100" b="1" kern="1200" dirty="0" smtClean="0"/>
            <a:t> Consortium)</a:t>
          </a:r>
          <a:endParaRPr lang="fr-FR" sz="1100" b="1" kern="1200" dirty="0"/>
        </a:p>
      </dsp:txBody>
      <dsp:txXfrm>
        <a:off x="6282080" y="4948922"/>
        <a:ext cx="1064365" cy="1227866"/>
      </dsp:txXfrm>
    </dsp:sp>
    <dsp:sp modelId="{EA8BF1CF-9031-BA4E-859D-7F7A24E8EA43}">
      <dsp:nvSpPr>
        <dsp:cNvPr id="0" name=""/>
        <dsp:cNvSpPr/>
      </dsp:nvSpPr>
      <dsp:spPr>
        <a:xfrm>
          <a:off x="6248966" y="3475654"/>
          <a:ext cx="1130593" cy="1294094"/>
        </a:xfrm>
        <a:prstGeom prst="roundRect">
          <a:avLst>
            <a:gd name="adj" fmla="val 10000"/>
          </a:avLst>
        </a:prstGeom>
        <a:solidFill>
          <a:srgbClr val="FF6600">
            <a:alpha val="8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err="1" smtClean="0"/>
            <a:t>E-rare</a:t>
          </a:r>
          <a:r>
            <a:rPr lang="fr-FR" sz="1100" b="1" kern="1200" dirty="0" smtClean="0"/>
            <a:t> </a:t>
          </a:r>
        </a:p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&amp; coordination of </a:t>
          </a:r>
          <a:r>
            <a:rPr lang="fr-FR" sz="1100" b="1" kern="1200" dirty="0" err="1" smtClean="0"/>
            <a:t>research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projects</a:t>
          </a:r>
          <a:endParaRPr lang="fr-FR" sz="1100" b="1" kern="1200" dirty="0"/>
        </a:p>
      </dsp:txBody>
      <dsp:txXfrm>
        <a:off x="6282080" y="3508768"/>
        <a:ext cx="1064365" cy="1227866"/>
      </dsp:txXfrm>
    </dsp:sp>
    <dsp:sp modelId="{E3CFA52F-50C6-3446-B4DA-D62CAC9FC97B}">
      <dsp:nvSpPr>
        <dsp:cNvPr id="0" name=""/>
        <dsp:cNvSpPr/>
      </dsp:nvSpPr>
      <dsp:spPr>
        <a:xfrm>
          <a:off x="7599754" y="19069"/>
          <a:ext cx="1413242" cy="654892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  <a:alpha val="61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Public </a:t>
          </a:r>
          <a:r>
            <a:rPr lang="fr-FR" sz="1400" b="1" kern="1200" dirty="0" err="1" smtClean="0"/>
            <a:t>Health</a:t>
          </a:r>
          <a:r>
            <a:rPr lang="fr-FR" sz="1400" b="1" kern="1200" dirty="0" smtClean="0"/>
            <a:t> </a:t>
          </a:r>
          <a:r>
            <a:rPr lang="fr-FR" sz="1400" b="1" kern="1200" dirty="0" err="1" smtClean="0"/>
            <a:t>indicators</a:t>
          </a:r>
          <a:r>
            <a:rPr lang="fr-FR" sz="1400" b="1" kern="1200" dirty="0" smtClean="0"/>
            <a:t> </a:t>
          </a:r>
          <a:r>
            <a:rPr lang="fr-FR" sz="1400" b="1" kern="1200" dirty="0" err="1" smtClean="0"/>
            <a:t>development</a:t>
          </a:r>
          <a:r>
            <a:rPr lang="fr-FR" sz="1400" b="1" kern="1200" dirty="0" smtClean="0"/>
            <a:t> in rare </a:t>
          </a:r>
          <a:r>
            <a:rPr lang="fr-FR" sz="1400" b="1" kern="1200" dirty="0" err="1" smtClean="0"/>
            <a:t>diseases</a:t>
          </a:r>
          <a:endParaRPr lang="fr-FR" sz="1400" b="1" kern="1200" dirty="0" smtClean="0"/>
        </a:p>
      </dsp:txBody>
      <dsp:txXfrm>
        <a:off x="7599754" y="19069"/>
        <a:ext cx="1413242" cy="1964678"/>
      </dsp:txXfrm>
    </dsp:sp>
    <dsp:sp modelId="{F7776972-0207-F848-AF91-87324A1BAE6F}">
      <dsp:nvSpPr>
        <dsp:cNvPr id="0" name=""/>
        <dsp:cNvSpPr/>
      </dsp:nvSpPr>
      <dsp:spPr>
        <a:xfrm>
          <a:off x="7643384" y="1978313"/>
          <a:ext cx="1325983" cy="1849182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Evaluation of </a:t>
          </a:r>
          <a:r>
            <a:rPr lang="fr-FR" sz="1100" b="1" kern="1200" dirty="0" err="1" smtClean="0"/>
            <a:t>genotype</a:t>
          </a:r>
          <a:r>
            <a:rPr lang="fr-FR" sz="1100" b="1" kern="1200" dirty="0" smtClean="0"/>
            <a:t>/</a:t>
          </a:r>
          <a:r>
            <a:rPr lang="fr-FR" sz="1100" b="1" kern="1200" dirty="0" err="1" smtClean="0"/>
            <a:t>phenotype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correlations</a:t>
          </a:r>
          <a:r>
            <a:rPr lang="fr-FR" sz="1100" b="1" kern="1200" dirty="0" smtClean="0"/>
            <a:t>, incidence and </a:t>
          </a:r>
          <a:r>
            <a:rPr lang="fr-FR" sz="1100" b="1" kern="1200" dirty="0" err="1" smtClean="0"/>
            <a:t>prevalence</a:t>
          </a:r>
          <a:r>
            <a:rPr lang="fr-FR" sz="1100" b="1" kern="1200" dirty="0" smtClean="0"/>
            <a:t> estimations</a:t>
          </a:r>
          <a:endParaRPr lang="fr-FR" sz="1100" b="1" kern="1200" dirty="0"/>
        </a:p>
      </dsp:txBody>
      <dsp:txXfrm>
        <a:off x="7682221" y="2017150"/>
        <a:ext cx="1248309" cy="1771508"/>
      </dsp:txXfrm>
    </dsp:sp>
    <dsp:sp modelId="{F8B97DB5-A324-B747-A256-BD79335780D9}">
      <dsp:nvSpPr>
        <dsp:cNvPr id="0" name=""/>
        <dsp:cNvSpPr/>
      </dsp:nvSpPr>
      <dsp:spPr>
        <a:xfrm>
          <a:off x="7643384" y="3935565"/>
          <a:ext cx="1325983" cy="1399784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Rare </a:t>
          </a:r>
          <a:r>
            <a:rPr lang="fr-FR" sz="1100" b="1" kern="1200" dirty="0" err="1" smtClean="0"/>
            <a:t>diseases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costs</a:t>
          </a:r>
          <a:r>
            <a:rPr lang="fr-FR" sz="1100" b="1" kern="1200" dirty="0" smtClean="0"/>
            <a:t> </a:t>
          </a:r>
          <a:r>
            <a:rPr lang="fr-FR" sz="1100" b="1" kern="1200" dirty="0" err="1" smtClean="0"/>
            <a:t>evaluation</a:t>
          </a:r>
          <a:endParaRPr lang="fr-FR" sz="1100" b="1" kern="1200" dirty="0"/>
        </a:p>
      </dsp:txBody>
      <dsp:txXfrm>
        <a:off x="7682221" y="3974402"/>
        <a:ext cx="1248309" cy="1322110"/>
      </dsp:txXfrm>
    </dsp:sp>
    <dsp:sp modelId="{7DCE429D-2D44-E641-8885-A83340A953D6}">
      <dsp:nvSpPr>
        <dsp:cNvPr id="0" name=""/>
        <dsp:cNvSpPr/>
      </dsp:nvSpPr>
      <dsp:spPr>
        <a:xfrm>
          <a:off x="7649579" y="5443418"/>
          <a:ext cx="1313591" cy="812101"/>
        </a:xfrm>
        <a:prstGeom prst="roundRect">
          <a:avLst>
            <a:gd name="adj" fmla="val 10000"/>
          </a:avLst>
        </a:prstGeom>
        <a:solidFill>
          <a:schemeClr val="bg2">
            <a:lumMod val="25000"/>
            <a:alpha val="8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11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Return on </a:t>
          </a:r>
          <a:r>
            <a:rPr lang="fr-FR" sz="1100" b="1" kern="1200" dirty="0" err="1" smtClean="0"/>
            <a:t>investments</a:t>
          </a:r>
          <a:r>
            <a:rPr lang="fr-FR" sz="1100" b="1" kern="1200" baseline="0" dirty="0" smtClean="0"/>
            <a:t> </a:t>
          </a:r>
          <a:r>
            <a:rPr lang="fr-FR" sz="1100" b="1" kern="1200" baseline="0" dirty="0" err="1" smtClean="0"/>
            <a:t>evaluation</a:t>
          </a:r>
          <a:endParaRPr lang="fr-FR" sz="1100" b="1" kern="1200" dirty="0"/>
        </a:p>
      </dsp:txBody>
      <dsp:txXfrm>
        <a:off x="7673365" y="5467204"/>
        <a:ext cx="1266019" cy="7645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8C51D3-15A6-7D48-BA7F-49458D7F9823}">
      <dsp:nvSpPr>
        <dsp:cNvPr id="0" name=""/>
        <dsp:cNvSpPr/>
      </dsp:nvSpPr>
      <dsp:spPr>
        <a:xfrm>
          <a:off x="2160234" y="949055"/>
          <a:ext cx="4265613" cy="2347098"/>
        </a:xfrm>
        <a:prstGeom prst="ellipse">
          <a:avLst/>
        </a:prstGeom>
        <a:solidFill>
          <a:srgbClr val="797979">
            <a:alpha val="26000"/>
          </a:srgbClr>
        </a:solidFill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rgbClr val="595959"/>
              </a:solidFill>
            </a:rPr>
            <a:t>5 </a:t>
          </a:r>
          <a:r>
            <a:rPr lang="fr-FR" sz="1600" b="1" kern="1200" dirty="0" err="1" smtClean="0">
              <a:solidFill>
                <a:srgbClr val="595959"/>
              </a:solidFill>
            </a:rPr>
            <a:t>founders</a:t>
          </a:r>
          <a:r>
            <a:rPr lang="fr-FR" sz="1600" b="1" kern="1200" dirty="0" smtClean="0">
              <a:solidFill>
                <a:srgbClr val="595959"/>
              </a:solidFill>
            </a:rPr>
            <a:t> (2 votes)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b="1" kern="1200" dirty="0" smtClean="0">
            <a:solidFill>
              <a:srgbClr val="595959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rgbClr val="595959"/>
              </a:solidFill>
            </a:rPr>
            <a:t>8 </a:t>
          </a:r>
          <a:r>
            <a:rPr lang="fr-FR" sz="1600" b="1" kern="1200" dirty="0" err="1" smtClean="0">
              <a:solidFill>
                <a:srgbClr val="595959"/>
              </a:solidFill>
            </a:rPr>
            <a:t>qualified</a:t>
          </a:r>
          <a:r>
            <a:rPr lang="fr-FR" sz="1600" b="1" kern="1200" dirty="0" smtClean="0">
              <a:solidFill>
                <a:srgbClr val="595959"/>
              </a:solidFill>
            </a:rPr>
            <a:t> people in rare </a:t>
          </a:r>
          <a:r>
            <a:rPr lang="fr-FR" sz="1600" b="1" kern="1200" dirty="0" err="1" smtClean="0">
              <a:solidFill>
                <a:srgbClr val="595959"/>
              </a:solidFill>
            </a:rPr>
            <a:t>diseases</a:t>
          </a:r>
          <a:r>
            <a:rPr lang="fr-FR" sz="1600" b="1" kern="1200" dirty="0" smtClean="0">
              <a:solidFill>
                <a:srgbClr val="595959"/>
              </a:solidFill>
            </a:rPr>
            <a:t> </a:t>
          </a:r>
          <a:r>
            <a:rPr lang="fr-FR" sz="1600" b="1" kern="1200" dirty="0" err="1" smtClean="0">
              <a:solidFill>
                <a:srgbClr val="595959"/>
              </a:solidFill>
            </a:rPr>
            <a:t>field</a:t>
          </a:r>
          <a:r>
            <a:rPr lang="fr-FR" sz="1600" b="1" kern="1200" dirty="0" smtClean="0">
              <a:solidFill>
                <a:srgbClr val="595959"/>
              </a:solidFill>
            </a:rPr>
            <a:t> or </a:t>
          </a:r>
          <a:r>
            <a:rPr lang="fr-FR" sz="1600" b="1" kern="1200" dirty="0" err="1" smtClean="0">
              <a:solidFill>
                <a:srgbClr val="595959"/>
              </a:solidFill>
            </a:rPr>
            <a:t>Health</a:t>
          </a:r>
          <a:r>
            <a:rPr lang="fr-FR" sz="1600" b="1" kern="1200" dirty="0" smtClean="0">
              <a:solidFill>
                <a:srgbClr val="595959"/>
              </a:solidFill>
            </a:rPr>
            <a:t> (1 vote)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b="1" kern="1200" dirty="0" smtClean="0">
            <a:solidFill>
              <a:srgbClr val="595959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>
              <a:solidFill>
                <a:srgbClr val="595959"/>
              </a:solidFill>
            </a:rPr>
            <a:t>1 </a:t>
          </a:r>
          <a:r>
            <a:rPr lang="fr-FR" sz="1600" b="1" kern="1200" dirty="0" err="1" smtClean="0">
              <a:solidFill>
                <a:srgbClr val="595959"/>
              </a:solidFill>
            </a:rPr>
            <a:t>representative</a:t>
          </a:r>
          <a:r>
            <a:rPr lang="fr-FR" sz="1600" b="1" kern="1200" dirty="0" smtClean="0">
              <a:solidFill>
                <a:srgbClr val="595959"/>
              </a:solidFill>
            </a:rPr>
            <a:t> of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err="1" smtClean="0">
              <a:solidFill>
                <a:srgbClr val="595959"/>
              </a:solidFill>
            </a:rPr>
            <a:t>teaching-researchers</a:t>
          </a:r>
          <a:endParaRPr lang="fr-FR" sz="1600" b="1" kern="1200" dirty="0">
            <a:solidFill>
              <a:srgbClr val="595959"/>
            </a:solidFill>
          </a:endParaRPr>
        </a:p>
      </dsp:txBody>
      <dsp:txXfrm>
        <a:off x="2784919" y="1292780"/>
        <a:ext cx="3016243" cy="1659648"/>
      </dsp:txXfrm>
    </dsp:sp>
    <dsp:sp modelId="{E97EE6A2-7373-3942-8D64-00E9DC5F80C3}">
      <dsp:nvSpPr>
        <dsp:cNvPr id="0" name=""/>
        <dsp:cNvSpPr/>
      </dsp:nvSpPr>
      <dsp:spPr>
        <a:xfrm>
          <a:off x="3443351" y="161632"/>
          <a:ext cx="1773655" cy="803073"/>
        </a:xfrm>
        <a:prstGeom prst="ellipse">
          <a:avLst/>
        </a:prstGeom>
        <a:solidFill>
          <a:srgbClr val="797979">
            <a:alpha val="26000"/>
          </a:srgbClr>
        </a:solidFill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rgbClr val="595959"/>
              </a:solidFill>
            </a:rPr>
            <a:t>President</a:t>
          </a:r>
          <a:endParaRPr lang="fr-FR" sz="1200" b="1" kern="1200" dirty="0">
            <a:solidFill>
              <a:srgbClr val="595959"/>
            </a:solidFill>
          </a:endParaRPr>
        </a:p>
      </dsp:txBody>
      <dsp:txXfrm>
        <a:off x="3703097" y="279239"/>
        <a:ext cx="1254163" cy="567859"/>
      </dsp:txXfrm>
    </dsp:sp>
    <dsp:sp modelId="{C7E8FE83-BAAD-4B4A-8A9D-776E4059592E}">
      <dsp:nvSpPr>
        <dsp:cNvPr id="0" name=""/>
        <dsp:cNvSpPr/>
      </dsp:nvSpPr>
      <dsp:spPr>
        <a:xfrm>
          <a:off x="3234360" y="3348484"/>
          <a:ext cx="2022232" cy="1459840"/>
        </a:xfrm>
        <a:prstGeom prst="ellipse">
          <a:avLst/>
        </a:prstGeom>
        <a:solidFill>
          <a:srgbClr val="13B6CF">
            <a:alpha val="52000"/>
          </a:srgbClr>
        </a:solidFill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rgbClr val="595959"/>
              </a:solidFill>
            </a:rPr>
            <a:t>Partners</a:t>
          </a:r>
          <a:endParaRPr lang="fr-FR" sz="1400" b="1" kern="1200" dirty="0">
            <a:solidFill>
              <a:srgbClr val="595959"/>
            </a:solidFill>
          </a:endParaRPr>
        </a:p>
      </dsp:txBody>
      <dsp:txXfrm>
        <a:off x="3530509" y="3562273"/>
        <a:ext cx="1429934" cy="1032262"/>
      </dsp:txXfrm>
    </dsp:sp>
    <dsp:sp modelId="{FDD669CF-937B-EE47-8620-1BB5294B9249}">
      <dsp:nvSpPr>
        <dsp:cNvPr id="0" name=""/>
        <dsp:cNvSpPr/>
      </dsp:nvSpPr>
      <dsp:spPr>
        <a:xfrm>
          <a:off x="6552722" y="1542412"/>
          <a:ext cx="2022232" cy="1459840"/>
        </a:xfrm>
        <a:prstGeom prst="ellipse">
          <a:avLst/>
        </a:prstGeom>
        <a:solidFill>
          <a:srgbClr val="13B6CF">
            <a:alpha val="52000"/>
          </a:srgbClr>
        </a:solidFill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rgbClr val="595959"/>
              </a:solidFill>
            </a:rPr>
            <a:t>Scientific</a:t>
          </a:r>
          <a:r>
            <a:rPr lang="fr-FR" sz="1400" b="1" kern="1200" dirty="0" smtClean="0">
              <a:solidFill>
                <a:srgbClr val="595959"/>
              </a:solidFill>
            </a:rPr>
            <a:t> </a:t>
          </a:r>
          <a:r>
            <a:rPr lang="fr-FR" sz="1400" b="1" kern="1200" dirty="0" err="1" smtClean="0">
              <a:solidFill>
                <a:srgbClr val="595959"/>
              </a:solidFill>
            </a:rPr>
            <a:t>committees</a:t>
          </a:r>
          <a:endParaRPr lang="fr-FR" sz="1400" b="1" kern="1200" dirty="0">
            <a:solidFill>
              <a:srgbClr val="595959"/>
            </a:solidFill>
          </a:endParaRPr>
        </a:p>
      </dsp:txBody>
      <dsp:txXfrm>
        <a:off x="6848871" y="1756201"/>
        <a:ext cx="1429934" cy="1032262"/>
      </dsp:txXfrm>
    </dsp:sp>
    <dsp:sp modelId="{7A493E30-ACE3-3143-851B-82AB301668D2}">
      <dsp:nvSpPr>
        <dsp:cNvPr id="0" name=""/>
        <dsp:cNvSpPr/>
      </dsp:nvSpPr>
      <dsp:spPr>
        <a:xfrm>
          <a:off x="2" y="1464011"/>
          <a:ext cx="2022232" cy="1459840"/>
        </a:xfrm>
        <a:prstGeom prst="ellipse">
          <a:avLst/>
        </a:prstGeom>
        <a:solidFill>
          <a:srgbClr val="13B6CF">
            <a:alpha val="52000"/>
          </a:srgbClr>
        </a:solidFill>
        <a:ln w="9525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solidFill>
                <a:srgbClr val="595959"/>
              </a:solidFill>
            </a:rPr>
            <a:t>Director</a:t>
          </a:r>
          <a:r>
            <a:rPr lang="fr-FR" sz="1400" b="1" kern="1200" dirty="0" smtClean="0">
              <a:solidFill>
                <a:srgbClr val="595959"/>
              </a:solidFill>
            </a:rPr>
            <a:t> and </a:t>
          </a:r>
          <a:r>
            <a:rPr lang="fr-FR" sz="1400" b="1" kern="1200" dirty="0" err="1" smtClean="0">
              <a:solidFill>
                <a:srgbClr val="595959"/>
              </a:solidFill>
            </a:rPr>
            <a:t>associate</a:t>
          </a:r>
          <a:r>
            <a:rPr lang="fr-FR" sz="1400" b="1" kern="1200" dirty="0" smtClean="0">
              <a:solidFill>
                <a:srgbClr val="595959"/>
              </a:solidFill>
            </a:rPr>
            <a:t> </a:t>
          </a:r>
          <a:r>
            <a:rPr lang="fr-FR" sz="1400" b="1" kern="1200" dirty="0" err="1" smtClean="0">
              <a:solidFill>
                <a:srgbClr val="595959"/>
              </a:solidFill>
            </a:rPr>
            <a:t>director</a:t>
          </a:r>
          <a:endParaRPr lang="fr-FR" sz="1400" b="1" kern="1200" dirty="0" smtClean="0">
            <a:solidFill>
              <a:srgbClr val="595959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rgbClr val="595959"/>
              </a:solidFill>
            </a:rPr>
            <a:t>Pr Nicolas Levy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solidFill>
                <a:srgbClr val="595959"/>
              </a:solidFill>
            </a:rPr>
            <a:t>Céline Hubert</a:t>
          </a:r>
          <a:endParaRPr lang="fr-FR" sz="1400" b="1" kern="1200" dirty="0">
            <a:solidFill>
              <a:srgbClr val="595959"/>
            </a:solidFill>
          </a:endParaRPr>
        </a:p>
      </dsp:txBody>
      <dsp:txXfrm>
        <a:off x="296151" y="1677800"/>
        <a:ext cx="1429934" cy="1032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>
              <a:latin typeface="Verdan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A32B2-26FB-48C6-A60D-E1860A6C8B6F}" type="datetimeFigureOut">
              <a:rPr lang="fr-FR" smtClean="0">
                <a:latin typeface="Verdana" pitchFamily="34" charset="0"/>
              </a:rPr>
              <a:pPr/>
              <a:t>25/03/12</a:t>
            </a:fld>
            <a:endParaRPr lang="fr-FR">
              <a:latin typeface="Verdan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>
              <a:latin typeface="Verdan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C8BAF-011D-4FE4-A628-F1768FD4AF82}" type="slidenum">
              <a:rPr lang="fr-FR" smtClean="0">
                <a:latin typeface="Verdana" pitchFamily="34" charset="0"/>
              </a:rPr>
              <a:pPr/>
              <a:t>‹#›</a:t>
            </a:fld>
            <a:endParaRPr lang="fr-FR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961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</a:defRPr>
            </a:lvl1pPr>
          </a:lstStyle>
          <a:p>
            <a:fld id="{BB961DD7-D0F3-4548-99F0-6DD1A515D2AE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e l'image des diapositives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9" name="Espace réservé des commentaires 8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16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A2AF5-2976-E54F-918F-2FFC98A2E18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60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MR_fond_Slide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96144" y="2130425"/>
            <a:ext cx="7124328" cy="1470025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99592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 descr="FMR_logo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496" y="248290"/>
            <a:ext cx="1281077" cy="876454"/>
          </a:xfrm>
          <a:prstGeom prst="rect">
            <a:avLst/>
          </a:prstGeom>
        </p:spPr>
      </p:pic>
      <p:pic>
        <p:nvPicPr>
          <p:cNvPr id="9" name="Image 8" descr="FMR_filet.png"/>
          <p:cNvPicPr>
            <a:picLocks noChangeAspect="1"/>
          </p:cNvPicPr>
          <p:nvPr userDrawn="1"/>
        </p:nvPicPr>
        <p:blipFill>
          <a:blip r:embed="rId4" cstate="print"/>
          <a:srcRect l="12685" t="-123163" r="73005" b="-662763"/>
          <a:stretch>
            <a:fillRect/>
          </a:stretch>
        </p:blipFill>
        <p:spPr>
          <a:xfrm>
            <a:off x="0" y="6165304"/>
            <a:ext cx="1259632" cy="2160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MR_fond_Slide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96144" y="2130425"/>
            <a:ext cx="7124328" cy="1470025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99592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 descr="FMR_logo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496" y="248290"/>
            <a:ext cx="1281077" cy="876454"/>
          </a:xfrm>
          <a:prstGeom prst="rect">
            <a:avLst/>
          </a:prstGeom>
        </p:spPr>
      </p:pic>
      <p:pic>
        <p:nvPicPr>
          <p:cNvPr id="9" name="Image 8" descr="FMR_filet.png"/>
          <p:cNvPicPr>
            <a:picLocks noChangeAspect="1"/>
          </p:cNvPicPr>
          <p:nvPr userDrawn="1"/>
        </p:nvPicPr>
        <p:blipFill>
          <a:blip r:embed="rId4" cstate="print"/>
          <a:srcRect l="12685" t="-123163" r="73005" b="-662763"/>
          <a:stretch>
            <a:fillRect/>
          </a:stretch>
        </p:blipFill>
        <p:spPr>
          <a:xfrm>
            <a:off x="0" y="6165304"/>
            <a:ext cx="1259632" cy="2160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FMR_fond_Slide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03848" y="2130425"/>
            <a:ext cx="5616624" cy="1470025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 descr="FMR_logo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7709" y="1916832"/>
            <a:ext cx="2544091" cy="174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D852A-CC1A-DF42-AAEE-16BF87BEC062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3B33B-1957-4048-89AB-E416AA631F2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009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MR_fond_Slide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96144" y="2130425"/>
            <a:ext cx="7124328" cy="1470025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99592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 descr="FMR_logo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496" y="248290"/>
            <a:ext cx="1281077" cy="876454"/>
          </a:xfrm>
          <a:prstGeom prst="rect">
            <a:avLst/>
          </a:prstGeom>
        </p:spPr>
      </p:pic>
      <p:pic>
        <p:nvPicPr>
          <p:cNvPr id="9" name="Image 8" descr="FMR_filet.png"/>
          <p:cNvPicPr>
            <a:picLocks noChangeAspect="1"/>
          </p:cNvPicPr>
          <p:nvPr userDrawn="1"/>
        </p:nvPicPr>
        <p:blipFill>
          <a:blip r:embed="rId4" cstate="print"/>
          <a:srcRect l="12685" t="-123163" r="73005" b="-662763"/>
          <a:stretch>
            <a:fillRect/>
          </a:stretch>
        </p:blipFill>
        <p:spPr>
          <a:xfrm>
            <a:off x="0" y="6165304"/>
            <a:ext cx="1259632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2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MR_fond_Slide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96144" y="2130425"/>
            <a:ext cx="7124328" cy="1470025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99592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Image 7" descr="FMR_logo-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496" y="248290"/>
            <a:ext cx="1281077" cy="876454"/>
          </a:xfrm>
          <a:prstGeom prst="rect">
            <a:avLst/>
          </a:prstGeom>
        </p:spPr>
      </p:pic>
      <p:pic>
        <p:nvPicPr>
          <p:cNvPr id="9" name="Image 8" descr="FMR_filet.png"/>
          <p:cNvPicPr>
            <a:picLocks noChangeAspect="1"/>
          </p:cNvPicPr>
          <p:nvPr userDrawn="1"/>
        </p:nvPicPr>
        <p:blipFill>
          <a:blip r:embed="rId4" cstate="print"/>
          <a:srcRect l="12685" t="-123163" r="73005" b="-662763"/>
          <a:stretch>
            <a:fillRect/>
          </a:stretch>
        </p:blipFill>
        <p:spPr>
          <a:xfrm>
            <a:off x="0" y="6165304"/>
            <a:ext cx="1259632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79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9393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88397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317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4538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45565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8190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6285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38748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892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03215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0697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2076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4036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8910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4326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538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4631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7170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22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0666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2930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749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21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theme" Target="../theme/theme2.xml"/><Relationship Id="rId15" Type="http://schemas.openxmlformats.org/officeDocument/2006/relationships/image" Target="../media/image6.jpe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theme" Target="../theme/theme3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2.xml"/><Relationship Id="rId14" Type="http://schemas.openxmlformats.org/officeDocument/2006/relationships/theme" Target="../theme/theme4.xml"/><Relationship Id="rId15" Type="http://schemas.openxmlformats.org/officeDocument/2006/relationships/image" Target="../media/image6.jpe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SH_Fond_0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632848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4888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FMR_logo-1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740352" y="5981546"/>
            <a:ext cx="1281077" cy="876454"/>
          </a:xfrm>
          <a:prstGeom prst="rect">
            <a:avLst/>
          </a:prstGeom>
        </p:spPr>
      </p:pic>
      <p:pic>
        <p:nvPicPr>
          <p:cNvPr id="16" name="Image 15" descr="FMR_filet.png"/>
          <p:cNvPicPr>
            <a:picLocks noChangeAspect="1"/>
          </p:cNvPicPr>
          <p:nvPr userDrawn="1"/>
        </p:nvPicPr>
        <p:blipFill>
          <a:blip r:embed="rId17" cstate="print"/>
          <a:srcRect l="12685" t="-123163" b="-87500"/>
          <a:stretch>
            <a:fillRect/>
          </a:stretch>
        </p:blipFill>
        <p:spPr>
          <a:xfrm>
            <a:off x="0" y="6165304"/>
            <a:ext cx="7686010" cy="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  <p:sldLayoutId id="2147483649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Verdana" pitchFamily="34" charset="0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600"/>
        </a:spcBef>
        <a:buSzPct val="110000"/>
        <a:buFontTx/>
        <a:buBlip>
          <a:blip r:embed="rId18"/>
        </a:buBlip>
        <a:defRPr sz="32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1pPr>
      <a:lvl2pPr marL="268288" indent="179388" algn="l" defTabSz="914400" rtl="0" eaLnBrk="1" latinLnBrk="0" hangingPunct="1">
        <a:spcBef>
          <a:spcPts val="600"/>
        </a:spcBef>
        <a:buClr>
          <a:srgbClr val="13B6CF"/>
        </a:buClr>
        <a:buSzPct val="100000"/>
        <a:buFont typeface="Wingdings" pitchFamily="2" charset="2"/>
        <a:buChar char="§"/>
        <a:defRPr sz="28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2pPr>
      <a:lvl3pPr marL="625475" indent="-177800" algn="l" defTabSz="914400" rtl="0" eaLnBrk="1" latinLnBrk="0" hangingPunct="1">
        <a:spcBef>
          <a:spcPts val="6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3pPr>
      <a:lvl4pPr marL="804863" indent="-1793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Font typeface="Wingdings" pitchFamily="2" charset="2"/>
        <a:buChar char="§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4pPr>
      <a:lvl5pPr marL="984250" indent="-179388" algn="l" defTabSz="914400" rtl="0" eaLnBrk="1" latinLnBrk="0" hangingPunct="1">
        <a:spcBef>
          <a:spcPts val="600"/>
        </a:spcBef>
        <a:buFont typeface="Calibri" pitchFamily="34" charset="0"/>
        <a:buChar char="–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SH_Fond_0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632848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4888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FMR_logo-1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740352" y="5981546"/>
            <a:ext cx="1281077" cy="876454"/>
          </a:xfrm>
          <a:prstGeom prst="rect">
            <a:avLst/>
          </a:prstGeom>
        </p:spPr>
      </p:pic>
      <p:pic>
        <p:nvPicPr>
          <p:cNvPr id="16" name="Image 15" descr="FMR_filet.png"/>
          <p:cNvPicPr>
            <a:picLocks noChangeAspect="1"/>
          </p:cNvPicPr>
          <p:nvPr userDrawn="1"/>
        </p:nvPicPr>
        <p:blipFill>
          <a:blip r:embed="rId17" cstate="print"/>
          <a:srcRect l="12685" t="-123163" b="-87500"/>
          <a:stretch>
            <a:fillRect/>
          </a:stretch>
        </p:blipFill>
        <p:spPr>
          <a:xfrm>
            <a:off x="0" y="6165304"/>
            <a:ext cx="7686010" cy="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  <p:sldLayoutId id="2147484012" r:id="rId12"/>
    <p:sldLayoutId id="214748401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Verdana" pitchFamily="34" charset="0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600"/>
        </a:spcBef>
        <a:buSzPct val="110000"/>
        <a:buFontTx/>
        <a:buBlip>
          <a:blip r:embed="rId18"/>
        </a:buBlip>
        <a:defRPr sz="32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1pPr>
      <a:lvl2pPr marL="268288" indent="179388" algn="l" defTabSz="914400" rtl="0" eaLnBrk="1" latinLnBrk="0" hangingPunct="1">
        <a:spcBef>
          <a:spcPts val="600"/>
        </a:spcBef>
        <a:buClr>
          <a:srgbClr val="13B6CF"/>
        </a:buClr>
        <a:buSzPct val="100000"/>
        <a:buFont typeface="Wingdings" pitchFamily="2" charset="2"/>
        <a:buChar char="§"/>
        <a:defRPr sz="28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2pPr>
      <a:lvl3pPr marL="625475" indent="-177800" algn="l" defTabSz="914400" rtl="0" eaLnBrk="1" latinLnBrk="0" hangingPunct="1">
        <a:spcBef>
          <a:spcPts val="6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3pPr>
      <a:lvl4pPr marL="804863" indent="-1793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Font typeface="Wingdings" pitchFamily="2" charset="2"/>
        <a:buChar char="§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4pPr>
      <a:lvl5pPr marL="984250" indent="-179388" algn="l" defTabSz="914400" rtl="0" eaLnBrk="1" latinLnBrk="0" hangingPunct="1">
        <a:spcBef>
          <a:spcPts val="600"/>
        </a:spcBef>
        <a:buFont typeface="Calibri" pitchFamily="34" charset="0"/>
        <a:buChar char="–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SH_Fond_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632848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4888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4F71-26E7-4E4A-9B86-F063A6A72555}" type="datetimeFigureOut">
              <a:rPr lang="fr-FR" smtClean="0"/>
              <a:pPr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792A-8462-4CC7-AC2F-EBDE369FFFC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 descr="FMR_logo-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740352" y="5981546"/>
            <a:ext cx="1281077" cy="876454"/>
          </a:xfrm>
          <a:prstGeom prst="rect">
            <a:avLst/>
          </a:prstGeom>
        </p:spPr>
      </p:pic>
      <p:pic>
        <p:nvPicPr>
          <p:cNvPr id="16" name="Image 15" descr="FMR_filet.png"/>
          <p:cNvPicPr>
            <a:picLocks noChangeAspect="1"/>
          </p:cNvPicPr>
          <p:nvPr userDrawn="1"/>
        </p:nvPicPr>
        <p:blipFill>
          <a:blip r:embed="rId7" cstate="print"/>
          <a:srcRect l="12685" t="-123163" b="-87500"/>
          <a:stretch>
            <a:fillRect/>
          </a:stretch>
        </p:blipFill>
        <p:spPr>
          <a:xfrm>
            <a:off x="0" y="6165304"/>
            <a:ext cx="7686010" cy="757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7" r:id="rId2"/>
    <p:sldLayoutId id="2147484072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Verdana" pitchFamily="34" charset="0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600"/>
        </a:spcBef>
        <a:buSzPct val="110000"/>
        <a:buFontTx/>
        <a:buBlip>
          <a:blip r:embed="rId8"/>
        </a:buBlip>
        <a:defRPr sz="32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1pPr>
      <a:lvl2pPr marL="268288" indent="179388" algn="l" defTabSz="914400" rtl="0" eaLnBrk="1" latinLnBrk="0" hangingPunct="1">
        <a:spcBef>
          <a:spcPts val="600"/>
        </a:spcBef>
        <a:buClr>
          <a:srgbClr val="13B6CF"/>
        </a:buClr>
        <a:buSzPct val="100000"/>
        <a:buFont typeface="Wingdings" pitchFamily="2" charset="2"/>
        <a:buChar char="§"/>
        <a:defRPr sz="28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2pPr>
      <a:lvl3pPr marL="625475" indent="-177800" algn="l" defTabSz="914400" rtl="0" eaLnBrk="1" latinLnBrk="0" hangingPunct="1">
        <a:spcBef>
          <a:spcPts val="6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3pPr>
      <a:lvl4pPr marL="804863" indent="-1793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Font typeface="Wingdings" pitchFamily="2" charset="2"/>
        <a:buChar char="§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4pPr>
      <a:lvl5pPr marL="984250" indent="-179388" algn="l" defTabSz="914400" rtl="0" eaLnBrk="1" latinLnBrk="0" hangingPunct="1">
        <a:spcBef>
          <a:spcPts val="600"/>
        </a:spcBef>
        <a:buFont typeface="Calibri" pitchFamily="34" charset="0"/>
        <a:buChar char="–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SH_Fond_0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632848" cy="108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4888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4F71-26E7-4E4A-9B86-F063A6A72555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25/03/12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A792A-8462-4CC7-AC2F-EBDE369FFFC5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Image 8" descr="FMR_logo-1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740352" y="5981546"/>
            <a:ext cx="1281077" cy="876454"/>
          </a:xfrm>
          <a:prstGeom prst="rect">
            <a:avLst/>
          </a:prstGeom>
        </p:spPr>
      </p:pic>
      <p:pic>
        <p:nvPicPr>
          <p:cNvPr id="16" name="Image 15" descr="FMR_filet.png"/>
          <p:cNvPicPr>
            <a:picLocks noChangeAspect="1"/>
          </p:cNvPicPr>
          <p:nvPr userDrawn="1"/>
        </p:nvPicPr>
        <p:blipFill>
          <a:blip r:embed="rId17" cstate="print"/>
          <a:srcRect l="12685" t="-123163" b="-87500"/>
          <a:stretch>
            <a:fillRect/>
          </a:stretch>
        </p:blipFill>
        <p:spPr>
          <a:xfrm>
            <a:off x="0" y="6165304"/>
            <a:ext cx="7686010" cy="7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95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  <p:sldLayoutId id="2147484045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Verdana" pitchFamily="34" charset="0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600"/>
        </a:spcBef>
        <a:buSzPct val="110000"/>
        <a:buFontTx/>
        <a:buBlip>
          <a:blip r:embed="rId18"/>
        </a:buBlip>
        <a:defRPr sz="32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1pPr>
      <a:lvl2pPr marL="268288" indent="179388" algn="l" defTabSz="914400" rtl="0" eaLnBrk="1" latinLnBrk="0" hangingPunct="1">
        <a:spcBef>
          <a:spcPts val="600"/>
        </a:spcBef>
        <a:buClr>
          <a:srgbClr val="13B6CF"/>
        </a:buClr>
        <a:buSzPct val="100000"/>
        <a:buFont typeface="Wingdings" pitchFamily="2" charset="2"/>
        <a:buChar char="§"/>
        <a:defRPr sz="28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2pPr>
      <a:lvl3pPr marL="625475" indent="-177800" algn="l" defTabSz="914400" rtl="0" eaLnBrk="1" latinLnBrk="0" hangingPunct="1">
        <a:spcBef>
          <a:spcPts val="6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3pPr>
      <a:lvl4pPr marL="804863" indent="-1793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Font typeface="Wingdings" pitchFamily="2" charset="2"/>
        <a:buChar char="§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4pPr>
      <a:lvl5pPr marL="984250" indent="-179388" algn="l" defTabSz="914400" rtl="0" eaLnBrk="1" latinLnBrk="0" hangingPunct="1">
        <a:spcBef>
          <a:spcPts val="600"/>
        </a:spcBef>
        <a:buFont typeface="Calibri" pitchFamily="34" charset="0"/>
        <a:buChar char="–"/>
        <a:defRPr sz="2000" kern="1200">
          <a:solidFill>
            <a:schemeClr val="bg1">
              <a:lumMod val="65000"/>
            </a:schemeClr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A034-84A1-2C45-ADB4-73D69EB909F3}" type="datetimeFigureOut">
              <a:rPr lang="fr-FR" smtClean="0"/>
              <a:t>25/03/12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DE61-B5DC-A949-AAD4-BF817EBB53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21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microsoft.com/office/2007/relationships/hdphoto" Target="../media/hdphoto1.wdp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20" Type="http://schemas.openxmlformats.org/officeDocument/2006/relationships/image" Target="../media/image34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Relationship Id="rId12" Type="http://schemas.openxmlformats.org/officeDocument/2006/relationships/image" Target="../media/image27.png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jpeg"/><Relationship Id="rId18" Type="http://schemas.microsoft.com/office/2007/relationships/hdphoto" Target="../media/hdphoto2.wdp"/><Relationship Id="rId19" Type="http://schemas.openxmlformats.org/officeDocument/2006/relationships/image" Target="../media/image33.pn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jpg"/><Relationship Id="rId9" Type="http://schemas.openxmlformats.org/officeDocument/2006/relationships/image" Target="../media/image42.jpeg"/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4.png"/><Relationship Id="rId3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hyperlink" Target="http://www.fondation-maladiesrares.org" TargetMode="External"/><Relationship Id="rId3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8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736304" y="1124744"/>
            <a:ext cx="6660232" cy="3816424"/>
          </a:xfrm>
        </p:spPr>
        <p:txBody>
          <a:bodyPr>
            <a:noAutofit/>
          </a:bodyPr>
          <a:lstStyle/>
          <a:p>
            <a:pPr algn="ctr">
              <a:lnSpc>
                <a:spcPct val="140000"/>
              </a:lnSpc>
            </a:pP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/>
              <a:t/>
            </a:r>
            <a:br>
              <a:rPr lang="fr-FR" sz="2400" dirty="0"/>
            </a:br>
            <a:r>
              <a:rPr lang="fr-FR" sz="3200" dirty="0" smtClean="0"/>
              <a:t>Rare </a:t>
            </a:r>
            <a:r>
              <a:rPr lang="fr-FR" sz="3200" dirty="0" err="1" smtClean="0"/>
              <a:t>Diseases</a:t>
            </a:r>
            <a:r>
              <a:rPr lang="fr-FR" sz="3200" dirty="0" smtClean="0"/>
              <a:t> </a:t>
            </a:r>
            <a:r>
              <a:rPr lang="fr-FR" sz="3200" dirty="0" err="1" smtClean="0"/>
              <a:t>Foundation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/>
              <a:t/>
            </a:r>
            <a:br>
              <a:rPr lang="fr-FR" sz="3200" dirty="0"/>
            </a:br>
            <a:r>
              <a:rPr lang="fr-FR" sz="2000" dirty="0" smtClean="0">
                <a:solidFill>
                  <a:srgbClr val="595959"/>
                </a:solidFill>
              </a:rPr>
              <a:t>Céline </a:t>
            </a:r>
            <a:r>
              <a:rPr lang="fr-FR" sz="2000" dirty="0">
                <a:solidFill>
                  <a:srgbClr val="595959"/>
                </a:solidFill>
              </a:rPr>
              <a:t>Hubert</a:t>
            </a:r>
            <a:br>
              <a:rPr lang="fr-FR" sz="2000" dirty="0">
                <a:solidFill>
                  <a:srgbClr val="595959"/>
                </a:solidFill>
              </a:rPr>
            </a:br>
            <a:r>
              <a:rPr lang="fr-FR" sz="2000" dirty="0" smtClean="0">
                <a:solidFill>
                  <a:srgbClr val="595959"/>
                </a:solidFill>
              </a:rPr>
              <a:t>Pr Nicolas </a:t>
            </a:r>
            <a:r>
              <a:rPr lang="fr-FR" sz="2000" dirty="0">
                <a:solidFill>
                  <a:srgbClr val="595959"/>
                </a:solidFill>
              </a:rPr>
              <a:t>Lévy </a:t>
            </a:r>
            <a:r>
              <a:rPr lang="fr-FR" sz="2000" dirty="0" smtClean="0">
                <a:solidFill>
                  <a:srgbClr val="595959"/>
                </a:solidFill>
              </a:rPr>
              <a:t/>
            </a:r>
            <a:br>
              <a:rPr lang="fr-FR" sz="2000" dirty="0" smtClean="0">
                <a:solidFill>
                  <a:srgbClr val="595959"/>
                </a:solidFill>
              </a:rPr>
            </a:br>
            <a:r>
              <a:rPr lang="fr-FR" sz="2000" dirty="0">
                <a:solidFill>
                  <a:srgbClr val="595959"/>
                </a:solidFill>
              </a:rPr>
              <a:t/>
            </a:r>
            <a:br>
              <a:rPr lang="fr-FR" sz="2000" dirty="0">
                <a:solidFill>
                  <a:srgbClr val="595959"/>
                </a:solidFill>
              </a:rPr>
            </a:br>
            <a:r>
              <a:rPr lang="fr-FR" sz="2000" dirty="0" err="1" smtClean="0"/>
              <a:t>www.fondation-maladiesrares.org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>
                <a:solidFill>
                  <a:srgbClr val="FFFFFF"/>
                </a:solidFill>
              </a:rPr>
              <a:t/>
            </a:r>
            <a:br>
              <a:rPr lang="fr-FR" sz="2000" dirty="0" smtClean="0">
                <a:solidFill>
                  <a:srgbClr val="FFFFFF"/>
                </a:solidFill>
              </a:rPr>
            </a:br>
            <a:endParaRPr lang="fr-F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7664" y="2535039"/>
            <a:ext cx="7668344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fr-FR" sz="3800" dirty="0" smtClean="0"/>
              <a:t>Rare </a:t>
            </a:r>
            <a:r>
              <a:rPr lang="fr-FR" sz="3800" dirty="0" err="1" smtClean="0"/>
              <a:t>diseases</a:t>
            </a:r>
            <a:r>
              <a:rPr lang="fr-FR" sz="3800" dirty="0" smtClean="0"/>
              <a:t> </a:t>
            </a:r>
            <a:r>
              <a:rPr lang="fr-FR" sz="3800" dirty="0" err="1" smtClean="0"/>
              <a:t>Foundation</a:t>
            </a:r>
            <a:r>
              <a:rPr lang="fr-FR" sz="3800" dirty="0" smtClean="0"/>
              <a:t/>
            </a:r>
            <a:br>
              <a:rPr lang="fr-FR" sz="3800" dirty="0" smtClean="0"/>
            </a:br>
            <a:r>
              <a:rPr lang="fr-FR" sz="3800" dirty="0" smtClean="0"/>
              <a:t>Management </a:t>
            </a:r>
            <a:r>
              <a:rPr lang="fr-FR" sz="3800" dirty="0" err="1" smtClean="0"/>
              <a:t>Board</a:t>
            </a:r>
            <a:endParaRPr lang="fr-FR" sz="3800" dirty="0"/>
          </a:p>
        </p:txBody>
      </p:sp>
    </p:spTree>
    <p:extLst>
      <p:ext uri="{BB962C8B-B14F-4D97-AF65-F5344CB8AC3E}">
        <p14:creationId xmlns:p14="http://schemas.microsoft.com/office/powerpoint/2010/main" val="108689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Organization</a:t>
            </a:r>
            <a:endParaRPr lang="fr-FR" sz="32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180692"/>
              </p:ext>
            </p:extLst>
          </p:nvPr>
        </p:nvGraphicFramePr>
        <p:xfrm>
          <a:off x="107504" y="1628800"/>
          <a:ext cx="8712968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e 5"/>
          <p:cNvSpPr/>
          <p:nvPr/>
        </p:nvSpPr>
        <p:spPr>
          <a:xfrm>
            <a:off x="5652120" y="1556792"/>
            <a:ext cx="2959100" cy="612868"/>
          </a:xfrm>
          <a:prstGeom prst="ellipse">
            <a:avLst/>
          </a:prstGeom>
          <a:solidFill>
            <a:srgbClr val="FFB44A">
              <a:alpha val="29000"/>
            </a:srgbClr>
          </a:solidFill>
          <a:ln w="38100" cmpd="sng">
            <a:solidFill>
              <a:srgbClr val="F7964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/>
                </a:solidFill>
              </a:rPr>
              <a:t>Management </a:t>
            </a:r>
            <a:r>
              <a:rPr lang="fr-FR" sz="1400" b="1" dirty="0" err="1" smtClean="0">
                <a:solidFill>
                  <a:schemeClr val="tx2"/>
                </a:solidFill>
              </a:rPr>
              <a:t>board</a:t>
            </a:r>
            <a:endParaRPr lang="fr-FR" sz="1400" b="1" dirty="0">
              <a:solidFill>
                <a:schemeClr val="tx2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051720" y="1772816"/>
            <a:ext cx="4752528" cy="3096344"/>
          </a:xfrm>
          <a:prstGeom prst="ellipse">
            <a:avLst/>
          </a:prstGeom>
          <a:noFill/>
          <a:ln w="38100" cmpd="sng">
            <a:solidFill>
              <a:srgbClr val="F7964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30600" y="6381328"/>
            <a:ext cx="6252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Rare </a:t>
            </a:r>
            <a:r>
              <a:rPr lang="fr-FR" dirty="0" err="1" smtClean="0"/>
              <a:t>Diseases</a:t>
            </a:r>
            <a:r>
              <a:rPr lang="fr-FR" dirty="0" smtClean="0"/>
              <a:t> </a:t>
            </a:r>
            <a:r>
              <a:rPr lang="fr-FR" dirty="0" err="1" smtClean="0"/>
              <a:t>Foundation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non-profit </a:t>
            </a:r>
            <a:r>
              <a:rPr lang="fr-FR" dirty="0" err="1" smtClean="0"/>
              <a:t>private</a:t>
            </a:r>
            <a:r>
              <a:rPr lang="fr-FR" dirty="0" smtClean="0"/>
              <a:t> </a:t>
            </a:r>
            <a:r>
              <a:rPr lang="fr-FR" dirty="0" err="1" smtClean="0"/>
              <a:t>organization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333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2483768" y="1412776"/>
            <a:ext cx="4680520" cy="4392488"/>
          </a:xfrm>
          <a:prstGeom prst="ellipse">
            <a:avLst/>
          </a:prstGeom>
          <a:solidFill>
            <a:schemeClr val="bg1"/>
          </a:solidFill>
          <a:ln>
            <a:solidFill>
              <a:srgbClr val="4BACC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unique model of alliance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166967"/>
            <a:ext cx="3175000" cy="965889"/>
          </a:xfrm>
          <a:prstGeom prst="rect">
            <a:avLst/>
          </a:prstGeom>
        </p:spPr>
      </p:pic>
      <p:grpSp>
        <p:nvGrpSpPr>
          <p:cNvPr id="21" name="Grouper 20"/>
          <p:cNvGrpSpPr/>
          <p:nvPr/>
        </p:nvGrpSpPr>
        <p:grpSpPr>
          <a:xfrm>
            <a:off x="0" y="2708920"/>
            <a:ext cx="3635896" cy="1152128"/>
            <a:chOff x="0" y="2852936"/>
            <a:chExt cx="3635896" cy="1152128"/>
          </a:xfrm>
          <a:effectLst/>
        </p:grpSpPr>
        <p:sp>
          <p:nvSpPr>
            <p:cNvPr id="20" name="Rectangle 19"/>
            <p:cNvSpPr/>
            <p:nvPr/>
          </p:nvSpPr>
          <p:spPr>
            <a:xfrm>
              <a:off x="0" y="2852936"/>
              <a:ext cx="3635896" cy="11521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512" y="2996952"/>
              <a:ext cx="3272366" cy="826138"/>
            </a:xfrm>
            <a:prstGeom prst="rect">
              <a:avLst/>
            </a:prstGeom>
          </p:spPr>
        </p:pic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4437112"/>
            <a:ext cx="1642492" cy="1618159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391634"/>
            <a:ext cx="1728192" cy="1485638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6300192" y="2708920"/>
            <a:ext cx="1368152" cy="136815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95536" y="1484784"/>
            <a:ext cx="1555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19242"/>
                </a:solidFill>
              </a:rPr>
              <a:t>5 </a:t>
            </a:r>
            <a:r>
              <a:rPr lang="fr-FR" sz="2400" b="1" dirty="0" err="1" smtClean="0">
                <a:solidFill>
                  <a:srgbClr val="F19242"/>
                </a:solidFill>
              </a:rPr>
              <a:t>founders</a:t>
            </a:r>
            <a:endParaRPr lang="fr-FR" sz="2400" b="1" dirty="0">
              <a:solidFill>
                <a:srgbClr val="F19242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8080" y="2924944"/>
            <a:ext cx="1462032" cy="102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884368" cy="1080000"/>
          </a:xfrm>
        </p:spPr>
        <p:txBody>
          <a:bodyPr/>
          <a:lstStyle/>
          <a:p>
            <a:r>
              <a:rPr lang="fr-FR" dirty="0" err="1" smtClean="0"/>
              <a:t>Universities</a:t>
            </a:r>
            <a:r>
              <a:rPr lang="fr-FR" dirty="0" smtClean="0"/>
              <a:t> and </a:t>
            </a:r>
            <a:r>
              <a:rPr lang="fr-FR" dirty="0" err="1" smtClean="0"/>
              <a:t>Hospitals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endParaRPr lang="fr-FR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276872"/>
            <a:ext cx="3600400" cy="3127516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4499992" y="2276872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5652120" y="2996952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4499992" y="2996952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5220072" y="4653136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3707904" y="3212976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4211960" y="4509120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3707904" y="4149080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5220072" y="3861048"/>
            <a:ext cx="216024" cy="216024"/>
          </a:xfrm>
          <a:prstGeom prst="ellipse">
            <a:avLst/>
          </a:prstGeom>
          <a:solidFill>
            <a:srgbClr val="F1924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3"/>
          <a:srcRect r="10004"/>
          <a:stretch/>
        </p:blipFill>
        <p:spPr>
          <a:xfrm>
            <a:off x="6300192" y="1484784"/>
            <a:ext cx="2047835" cy="450533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4"/>
          <a:srcRect r="31901" b="22969"/>
          <a:stretch/>
        </p:blipFill>
        <p:spPr>
          <a:xfrm>
            <a:off x="5652120" y="2053682"/>
            <a:ext cx="1639174" cy="36720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0198" y="1916832"/>
            <a:ext cx="1467778" cy="588404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1760" y="1484784"/>
            <a:ext cx="1379708" cy="576064"/>
          </a:xfrm>
          <a:prstGeom prst="rect">
            <a:avLst/>
          </a:prstGeom>
        </p:spPr>
      </p:pic>
      <p:grpSp>
        <p:nvGrpSpPr>
          <p:cNvPr id="53" name="Grouper 52"/>
          <p:cNvGrpSpPr/>
          <p:nvPr/>
        </p:nvGrpSpPr>
        <p:grpSpPr>
          <a:xfrm>
            <a:off x="3851921" y="1340768"/>
            <a:ext cx="1296144" cy="792088"/>
            <a:chOff x="2578211" y="2785925"/>
            <a:chExt cx="3657600" cy="1968500"/>
          </a:xfrm>
        </p:grpSpPr>
        <p:pic>
          <p:nvPicPr>
            <p:cNvPr id="54" name="Image 5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78211" y="2785925"/>
              <a:ext cx="3657600" cy="1968500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5911848" y="2792852"/>
              <a:ext cx="298679" cy="331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6" name="Imag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19672" y="5301208"/>
            <a:ext cx="1262161" cy="589601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9832" y="5358214"/>
            <a:ext cx="1368152" cy="519058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536" y="2712417"/>
            <a:ext cx="938753" cy="648547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/>
        </p:nvPicPr>
        <p:blipFill rotWithShape="1">
          <a:blip r:embed="rId11"/>
          <a:srcRect l="12957" t="10731" r="9266"/>
          <a:stretch/>
        </p:blipFill>
        <p:spPr>
          <a:xfrm>
            <a:off x="1405982" y="2636912"/>
            <a:ext cx="1221802" cy="795585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504" y="4005064"/>
            <a:ext cx="1803303" cy="515201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79712" y="3971620"/>
            <a:ext cx="1512168" cy="5375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 rotWithShape="1">
          <a:blip r:embed="rId14"/>
          <a:srcRect l="8468" b="9122"/>
          <a:stretch/>
        </p:blipFill>
        <p:spPr>
          <a:xfrm>
            <a:off x="6084168" y="2761951"/>
            <a:ext cx="1005417" cy="811065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49286" y="2981256"/>
            <a:ext cx="1311146" cy="663768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92080" y="5154003"/>
            <a:ext cx="864096" cy="867285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8184" y="5442035"/>
            <a:ext cx="1543569" cy="515309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/>
        </p:nvPicPr>
        <p:blipFill rotWithShape="1">
          <a:blip r:embed="rId19"/>
          <a:srcRect b="13040"/>
          <a:stretch/>
        </p:blipFill>
        <p:spPr>
          <a:xfrm>
            <a:off x="6012160" y="3861048"/>
            <a:ext cx="1039312" cy="753152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123479" y="3972129"/>
            <a:ext cx="1091264" cy="57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5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38943" y="5792651"/>
            <a:ext cx="1405057" cy="106534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0"/>
            <a:ext cx="7884368" cy="1080000"/>
          </a:xfrm>
        </p:spPr>
        <p:txBody>
          <a:bodyPr/>
          <a:lstStyle/>
          <a:p>
            <a:r>
              <a:rPr lang="fr-FR" dirty="0" smtClean="0"/>
              <a:t>8 </a:t>
            </a:r>
            <a:r>
              <a:rPr lang="fr-FR" dirty="0" err="1" smtClean="0"/>
              <a:t>qualified</a:t>
            </a:r>
            <a:r>
              <a:rPr lang="fr-FR" dirty="0" smtClean="0"/>
              <a:t> people, </a:t>
            </a:r>
            <a:r>
              <a:rPr lang="fr-FR" dirty="0" err="1" smtClean="0"/>
              <a:t>advisors</a:t>
            </a:r>
            <a:r>
              <a:rPr lang="fr-FR" dirty="0" smtClean="0"/>
              <a:t> of the </a:t>
            </a:r>
            <a:r>
              <a:rPr lang="fr-FR" dirty="0" err="1" smtClean="0"/>
              <a:t>Foundation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43" y="1340769"/>
            <a:ext cx="1236216" cy="156683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790" y="1340768"/>
            <a:ext cx="1236216" cy="159558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340769"/>
            <a:ext cx="1245573" cy="158417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564" y="1341761"/>
            <a:ext cx="1268875" cy="158318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4417" y="1340769"/>
            <a:ext cx="1107815" cy="158417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6996" y="1340769"/>
            <a:ext cx="1079500" cy="1524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-36512" y="3068960"/>
            <a:ext cx="1504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Pr JP </a:t>
            </a:r>
            <a:r>
              <a:rPr lang="fr-FR" sz="1600" dirty="0" err="1" smtClean="0"/>
              <a:t>Grünfeld</a:t>
            </a:r>
            <a:endParaRPr lang="fr-FR" sz="1600" dirty="0" smtClean="0"/>
          </a:p>
          <a:p>
            <a:pPr algn="ctr"/>
            <a:r>
              <a:rPr lang="fr-FR" sz="1600" dirty="0" err="1" smtClean="0"/>
              <a:t>Nephrologist</a:t>
            </a:r>
            <a:endParaRPr lang="fr-FR" sz="1600" dirty="0" smtClean="0"/>
          </a:p>
          <a:p>
            <a:pPr algn="ctr"/>
            <a:r>
              <a:rPr lang="fr-FR" sz="1600" dirty="0" smtClean="0"/>
              <a:t>Necker </a:t>
            </a:r>
            <a:r>
              <a:rPr lang="fr-FR" sz="1600" dirty="0" err="1" smtClean="0"/>
              <a:t>Hospital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547664" y="3060248"/>
            <a:ext cx="14945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JM </a:t>
            </a:r>
            <a:r>
              <a:rPr lang="fr-FR" sz="1600" dirty="0" err="1" smtClean="0"/>
              <a:t>Belorgey</a:t>
            </a:r>
            <a:endParaRPr lang="fr-FR" sz="1600" dirty="0" smtClean="0"/>
          </a:p>
          <a:p>
            <a:pPr algn="ctr"/>
            <a:r>
              <a:rPr lang="fr-FR" sz="1600" dirty="0" smtClean="0"/>
              <a:t>ENA </a:t>
            </a:r>
            <a:r>
              <a:rPr lang="fr-FR" sz="1600" dirty="0" err="1" smtClean="0"/>
              <a:t>alumnus</a:t>
            </a:r>
            <a:endParaRPr lang="fr-FR" sz="1600" dirty="0" smtClean="0"/>
          </a:p>
          <a:p>
            <a:pPr algn="ctr"/>
            <a:r>
              <a:rPr lang="fr-FR" sz="1600" dirty="0" smtClean="0"/>
              <a:t>Council of State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987824" y="3068960"/>
            <a:ext cx="1843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Dr MG </a:t>
            </a:r>
            <a:r>
              <a:rPr lang="fr-FR" sz="1600" dirty="0"/>
              <a:t>M</a:t>
            </a:r>
            <a:r>
              <a:rPr lang="fr-FR" sz="1600" dirty="0" smtClean="0"/>
              <a:t>attei</a:t>
            </a:r>
          </a:p>
          <a:p>
            <a:pPr algn="ctr"/>
            <a:r>
              <a:rPr lang="fr-FR" sz="1600" dirty="0" err="1" smtClean="0"/>
              <a:t>Geneticist</a:t>
            </a:r>
            <a:endParaRPr lang="fr-FR" sz="1600" dirty="0" smtClean="0"/>
          </a:p>
          <a:p>
            <a:pPr algn="ctr"/>
            <a:r>
              <a:rPr lang="fr-FR" sz="1600" dirty="0" smtClean="0"/>
              <a:t>Marseille </a:t>
            </a:r>
            <a:r>
              <a:rPr lang="fr-FR" sz="1600" dirty="0" err="1" smtClean="0"/>
              <a:t>University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572000" y="3068960"/>
            <a:ext cx="1829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Pr FN Gilly</a:t>
            </a:r>
          </a:p>
          <a:p>
            <a:pPr algn="ctr"/>
            <a:r>
              <a:rPr lang="fr-FR" sz="1600" dirty="0" smtClean="0"/>
              <a:t>Surgeon </a:t>
            </a:r>
            <a:r>
              <a:rPr lang="fr-FR" sz="1600" dirty="0" err="1" smtClean="0"/>
              <a:t>oncologist</a:t>
            </a:r>
            <a:endParaRPr lang="fr-FR" sz="1600" dirty="0" smtClean="0"/>
          </a:p>
          <a:p>
            <a:pPr algn="ctr"/>
            <a:r>
              <a:rPr lang="fr-FR" sz="1600" dirty="0" smtClean="0"/>
              <a:t>Lyon </a:t>
            </a:r>
            <a:r>
              <a:rPr lang="fr-FR" sz="1600" dirty="0" err="1" smtClean="0"/>
              <a:t>University</a:t>
            </a:r>
            <a:endParaRPr lang="fr-FR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084168" y="3068960"/>
            <a:ext cx="17421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Pr J Kristeva</a:t>
            </a:r>
          </a:p>
          <a:p>
            <a:pPr algn="ctr"/>
            <a:r>
              <a:rPr lang="fr-FR" sz="1600" dirty="0" err="1" smtClean="0"/>
              <a:t>Psychanalist</a:t>
            </a:r>
            <a:endParaRPr lang="fr-FR" sz="1600" dirty="0" smtClean="0"/>
          </a:p>
          <a:p>
            <a:pPr algn="ctr"/>
            <a:r>
              <a:rPr lang="fr-FR" sz="1600" dirty="0" smtClean="0"/>
              <a:t>Philosopher</a:t>
            </a:r>
          </a:p>
          <a:p>
            <a:pPr algn="ctr"/>
            <a:r>
              <a:rPr lang="fr-FR" sz="1600" dirty="0" smtClean="0"/>
              <a:t>Paris VII </a:t>
            </a:r>
            <a:r>
              <a:rPr lang="fr-FR" sz="1600" dirty="0" err="1" smtClean="0"/>
              <a:t>University</a:t>
            </a:r>
            <a:endParaRPr lang="fr-FR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7612588" y="3071862"/>
            <a:ext cx="15679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/>
              <a:t>Pr G </a:t>
            </a:r>
            <a:r>
              <a:rPr lang="fr-FR" sz="1600" dirty="0" err="1" smtClean="0"/>
              <a:t>Tchernia</a:t>
            </a:r>
            <a:endParaRPr lang="fr-FR" sz="1600" dirty="0" smtClean="0"/>
          </a:p>
          <a:p>
            <a:pPr algn="ctr"/>
            <a:r>
              <a:rPr lang="fr-FR" sz="1600" dirty="0" err="1" smtClean="0"/>
              <a:t>Hematologist</a:t>
            </a:r>
            <a:endParaRPr lang="fr-FR" sz="1600" dirty="0" smtClean="0"/>
          </a:p>
          <a:p>
            <a:pPr algn="ctr"/>
            <a:r>
              <a:rPr lang="fr-FR" sz="1600" dirty="0" smtClean="0"/>
              <a:t>2</a:t>
            </a:r>
            <a:r>
              <a:rPr lang="fr-FR" sz="1600" baseline="30000" dirty="0" smtClean="0"/>
              <a:t>nd</a:t>
            </a:r>
            <a:r>
              <a:rPr lang="fr-FR" sz="1600" dirty="0" smtClean="0"/>
              <a:t> national plan </a:t>
            </a:r>
          </a:p>
          <a:p>
            <a:pPr algn="ctr"/>
            <a:r>
              <a:rPr lang="fr-FR" sz="1600" dirty="0" err="1" smtClean="0"/>
              <a:t>coordinator</a:t>
            </a:r>
            <a:endParaRPr lang="fr-FR" sz="16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80164" y="4221088"/>
            <a:ext cx="158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Direction team</a:t>
            </a:r>
            <a:endParaRPr lang="fr-FR" dirty="0"/>
          </a:p>
        </p:txBody>
      </p:sp>
      <p:pic>
        <p:nvPicPr>
          <p:cNvPr id="8" name="Image 7" descr="NicolasLevy_big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869160"/>
            <a:ext cx="1214473" cy="1814962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763688" y="4869160"/>
            <a:ext cx="37497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 Nicolas Lévy</a:t>
            </a:r>
          </a:p>
          <a:p>
            <a:r>
              <a:rPr lang="fr-FR" dirty="0" smtClean="0"/>
              <a:t>Head of </a:t>
            </a:r>
            <a:r>
              <a:rPr lang="fr-FR" dirty="0" err="1"/>
              <a:t>m</a:t>
            </a:r>
            <a:r>
              <a:rPr lang="fr-FR" dirty="0" err="1" smtClean="0"/>
              <a:t>edical</a:t>
            </a:r>
            <a:r>
              <a:rPr lang="fr-FR" dirty="0" smtClean="0"/>
              <a:t> </a:t>
            </a:r>
            <a:r>
              <a:rPr lang="fr-FR" dirty="0" err="1" smtClean="0"/>
              <a:t>Genetics</a:t>
            </a:r>
            <a:r>
              <a:rPr lang="fr-FR" dirty="0" smtClean="0"/>
              <a:t> </a:t>
            </a:r>
            <a:r>
              <a:rPr lang="fr-FR" dirty="0" err="1" smtClean="0"/>
              <a:t>department</a:t>
            </a:r>
            <a:endParaRPr lang="fr-FR" dirty="0" smtClean="0"/>
          </a:p>
          <a:p>
            <a:r>
              <a:rPr lang="fr-FR" dirty="0" smtClean="0"/>
              <a:t>Marseille </a:t>
            </a:r>
            <a:r>
              <a:rPr lang="fr-FR" dirty="0" err="1" smtClean="0"/>
              <a:t>University-Hospital</a:t>
            </a:r>
            <a:endParaRPr lang="fr-FR" dirty="0" smtClean="0"/>
          </a:p>
          <a:p>
            <a:r>
              <a:rPr lang="fr-FR" dirty="0" smtClean="0"/>
              <a:t>Marseille </a:t>
            </a:r>
            <a:r>
              <a:rPr lang="fr-FR" dirty="0" err="1" smtClean="0"/>
              <a:t>University</a:t>
            </a:r>
            <a:endParaRPr lang="fr-FR" dirty="0" smtClean="0"/>
          </a:p>
          <a:p>
            <a:r>
              <a:rPr lang="fr-FR" dirty="0" smtClean="0"/>
              <a:t>Rare </a:t>
            </a:r>
            <a:r>
              <a:rPr lang="fr-FR" dirty="0" err="1" smtClean="0"/>
              <a:t>diseases</a:t>
            </a:r>
            <a:r>
              <a:rPr lang="fr-FR" dirty="0" smtClean="0"/>
              <a:t> </a:t>
            </a:r>
            <a:r>
              <a:rPr lang="fr-FR" dirty="0" err="1" smtClean="0"/>
              <a:t>Foundation</a:t>
            </a:r>
            <a:r>
              <a:rPr lang="fr-FR" dirty="0" smtClean="0"/>
              <a:t> </a:t>
            </a:r>
            <a:r>
              <a:rPr lang="fr-FR" dirty="0" err="1" smtClean="0"/>
              <a:t>Director</a:t>
            </a:r>
            <a:endParaRPr lang="fr-FR" dirty="0"/>
          </a:p>
        </p:txBody>
      </p:sp>
      <p:pic>
        <p:nvPicPr>
          <p:cNvPr id="19" name="Image 18" descr="Céline HUBERT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975029"/>
            <a:ext cx="1262462" cy="1622323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987411" y="4869160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Céline Hubert</a:t>
            </a:r>
          </a:p>
          <a:p>
            <a:r>
              <a:rPr lang="fr-FR" dirty="0" err="1" smtClean="0"/>
              <a:t>Operational</a:t>
            </a:r>
            <a:r>
              <a:rPr lang="fr-FR" dirty="0" smtClean="0"/>
              <a:t> </a:t>
            </a:r>
            <a:r>
              <a:rPr lang="fr-FR" dirty="0" err="1" smtClean="0"/>
              <a:t>Director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7234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632848" cy="108000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On </a:t>
            </a:r>
            <a:r>
              <a:rPr lang="fr-FR" dirty="0" err="1" smtClean="0">
                <a:solidFill>
                  <a:srgbClr val="FFFFFF"/>
                </a:solidFill>
              </a:rPr>
              <a:t>dedicated</a:t>
            </a:r>
            <a:r>
              <a:rPr lang="fr-FR" dirty="0" smtClean="0">
                <a:solidFill>
                  <a:srgbClr val="FFFFFF"/>
                </a:solidFill>
              </a:rPr>
              <a:t> people per </a:t>
            </a:r>
            <a:r>
              <a:rPr lang="fr-FR" dirty="0" err="1" smtClean="0">
                <a:solidFill>
                  <a:srgbClr val="FFFFFF"/>
                </a:solidFill>
              </a:rPr>
              <a:t>region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427984" y="1556792"/>
            <a:ext cx="4644008" cy="12241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8288" indent="-268288" algn="l" defTabSz="914400" rtl="0" eaLnBrk="1" latinLnBrk="0" hangingPunct="1">
              <a:spcBef>
                <a:spcPts val="600"/>
              </a:spcBef>
              <a:buSzPct val="110000"/>
              <a:buFontTx/>
              <a:buBlip>
                <a:blip r:embed="rId2"/>
              </a:buBlip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268288" indent="179388" algn="l" defTabSz="914400" rtl="0" eaLnBrk="1" latinLnBrk="0" hangingPunct="1">
              <a:spcBef>
                <a:spcPts val="600"/>
              </a:spcBef>
              <a:buClr>
                <a:srgbClr val="13B6CF"/>
              </a:buClr>
              <a:buSzPct val="100000"/>
              <a:buFont typeface="Wingdings" pitchFamily="2" charset="2"/>
              <a:buChar char="§"/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2pPr>
            <a:lvl3pPr marL="625475" indent="-177800" algn="l" defTabSz="914400" rtl="0" eaLnBrk="1" latinLnBrk="0" hangingPunct="1">
              <a:spcBef>
                <a:spcPts val="6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3pPr>
            <a:lvl4pPr marL="804863" indent="-1793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Wingdings" pitchFamily="2" charset="2"/>
              <a:buChar char="§"/>
              <a:defRPr sz="20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4pPr>
            <a:lvl5pPr marL="984250" indent="-179388" algn="l" defTabSz="914400" rtl="0" eaLnBrk="1" latinLnBrk="0" hangingPunct="1"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fr-FR" sz="1600" b="1" dirty="0" smtClean="0">
                <a:solidFill>
                  <a:srgbClr val="404040"/>
                </a:solidFill>
              </a:rPr>
              <a:t>Profil:</a:t>
            </a:r>
            <a:endParaRPr lang="fr-FR" sz="1600" b="1" dirty="0">
              <a:solidFill>
                <a:srgbClr val="404040"/>
              </a:solidFill>
            </a:endParaRPr>
          </a:p>
          <a:p>
            <a:pPr lvl="1">
              <a:lnSpc>
                <a:spcPct val="140000"/>
              </a:lnSpc>
            </a:pPr>
            <a:r>
              <a:rPr lang="fr-FR" sz="1400" b="1" dirty="0" err="1" smtClean="0">
                <a:solidFill>
                  <a:srgbClr val="404040"/>
                </a:solidFill>
              </a:rPr>
              <a:t>Scientist</a:t>
            </a:r>
            <a:r>
              <a:rPr lang="fr-FR" sz="1400" b="1" dirty="0" smtClean="0">
                <a:solidFill>
                  <a:srgbClr val="404040"/>
                </a:solidFill>
              </a:rPr>
              <a:t>, </a:t>
            </a:r>
            <a:r>
              <a:rPr lang="fr-FR" sz="1400" b="1" dirty="0" err="1" smtClean="0">
                <a:solidFill>
                  <a:srgbClr val="404040"/>
                </a:solidFill>
              </a:rPr>
              <a:t>physician</a:t>
            </a:r>
            <a:r>
              <a:rPr lang="fr-FR" sz="1400" b="1" dirty="0" smtClean="0">
                <a:solidFill>
                  <a:srgbClr val="404040"/>
                </a:solidFill>
              </a:rPr>
              <a:t>, </a:t>
            </a:r>
            <a:r>
              <a:rPr lang="fr-FR" sz="1400" b="1" dirty="0" err="1" smtClean="0">
                <a:solidFill>
                  <a:srgbClr val="404040"/>
                </a:solidFill>
              </a:rPr>
              <a:t>pharmacist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with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knowledge</a:t>
            </a:r>
            <a:r>
              <a:rPr lang="fr-FR" sz="1400" b="1" dirty="0" smtClean="0">
                <a:solidFill>
                  <a:srgbClr val="404040"/>
                </a:solidFill>
              </a:rPr>
              <a:t> of rare </a:t>
            </a:r>
            <a:r>
              <a:rPr lang="fr-FR" sz="1400" b="1" dirty="0" err="1" smtClean="0">
                <a:solidFill>
                  <a:srgbClr val="404040"/>
                </a:solidFill>
              </a:rPr>
              <a:t>diseases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field</a:t>
            </a:r>
            <a:endParaRPr lang="fr-FR" sz="1400" dirty="0" smtClean="0">
              <a:solidFill>
                <a:srgbClr val="404040"/>
              </a:solidFill>
            </a:endParaRPr>
          </a:p>
        </p:txBody>
      </p:sp>
      <p:sp>
        <p:nvSpPr>
          <p:cNvPr id="130" name="Espace réservé du contenu 2"/>
          <p:cNvSpPr txBox="1">
            <a:spLocks/>
          </p:cNvSpPr>
          <p:nvPr/>
        </p:nvSpPr>
        <p:spPr>
          <a:xfrm>
            <a:off x="4427984" y="3068960"/>
            <a:ext cx="4644008" cy="2088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8288" indent="-268288" algn="l" defTabSz="914400" rtl="0" eaLnBrk="1" latinLnBrk="0" hangingPunct="1">
              <a:spcBef>
                <a:spcPts val="600"/>
              </a:spcBef>
              <a:buSzPct val="110000"/>
              <a:buFontTx/>
              <a:buBlip>
                <a:blip r:embed="rId2"/>
              </a:buBlip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1pPr>
            <a:lvl2pPr marL="268288" indent="179388" algn="l" defTabSz="914400" rtl="0" eaLnBrk="1" latinLnBrk="0" hangingPunct="1">
              <a:spcBef>
                <a:spcPts val="600"/>
              </a:spcBef>
              <a:buClr>
                <a:srgbClr val="13B6CF"/>
              </a:buClr>
              <a:buSzPct val="100000"/>
              <a:buFont typeface="Wingdings" pitchFamily="2" charset="2"/>
              <a:buChar char="§"/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2pPr>
            <a:lvl3pPr marL="625475" indent="-177800" algn="l" defTabSz="914400" rtl="0" eaLnBrk="1" latinLnBrk="0" hangingPunct="1">
              <a:spcBef>
                <a:spcPts val="6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3pPr>
            <a:lvl4pPr marL="804863" indent="-1793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Wingdings" pitchFamily="2" charset="2"/>
              <a:buChar char="§"/>
              <a:defRPr sz="20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4pPr>
            <a:lvl5pPr marL="984250" indent="-179388" algn="l" defTabSz="914400" rtl="0" eaLnBrk="1" latinLnBrk="0" hangingPunct="1"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bg1">
                    <a:lumMod val="65000"/>
                  </a:schemeClr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fr-FR" sz="1600" b="1" dirty="0" smtClean="0">
                <a:solidFill>
                  <a:srgbClr val="404040"/>
                </a:solidFill>
              </a:rPr>
              <a:t>Mission:</a:t>
            </a:r>
          </a:p>
          <a:p>
            <a:pPr lvl="1">
              <a:lnSpc>
                <a:spcPct val="140000"/>
              </a:lnSpc>
            </a:pPr>
            <a:r>
              <a:rPr lang="fr-FR" sz="1400" b="1" dirty="0" smtClean="0">
                <a:solidFill>
                  <a:srgbClr val="404040"/>
                </a:solidFill>
              </a:rPr>
              <a:t>Networking of rare </a:t>
            </a:r>
            <a:r>
              <a:rPr lang="fr-FR" sz="1400" b="1" dirty="0" err="1" smtClean="0">
                <a:solidFill>
                  <a:srgbClr val="404040"/>
                </a:solidFill>
              </a:rPr>
              <a:t>diseases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field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actors</a:t>
            </a:r>
            <a:endParaRPr lang="fr-FR" sz="1400" b="1" dirty="0" smtClean="0">
              <a:solidFill>
                <a:srgbClr val="404040"/>
              </a:solidFill>
            </a:endParaRPr>
          </a:p>
          <a:p>
            <a:pPr lvl="1">
              <a:lnSpc>
                <a:spcPct val="140000"/>
              </a:lnSpc>
            </a:pPr>
            <a:r>
              <a:rPr lang="fr-FR" sz="1400" b="1" dirty="0" smtClean="0">
                <a:solidFill>
                  <a:srgbClr val="404040"/>
                </a:solidFill>
              </a:rPr>
              <a:t>National rare </a:t>
            </a:r>
            <a:r>
              <a:rPr lang="fr-FR" sz="1400" b="1" dirty="0" err="1" smtClean="0">
                <a:solidFill>
                  <a:srgbClr val="404040"/>
                </a:solidFill>
              </a:rPr>
              <a:t>diseases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databasis</a:t>
            </a:r>
            <a:r>
              <a:rPr lang="fr-FR" sz="1400" b="1" dirty="0" smtClean="0">
                <a:solidFill>
                  <a:srgbClr val="404040"/>
                </a:solidFill>
              </a:rPr>
              <a:t> and RADICO </a:t>
            </a:r>
            <a:r>
              <a:rPr lang="fr-FR" sz="1400" b="1" dirty="0" err="1" smtClean="0">
                <a:solidFill>
                  <a:srgbClr val="404040"/>
                </a:solidFill>
              </a:rPr>
              <a:t>project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deployment</a:t>
            </a:r>
            <a:endParaRPr lang="fr-FR" sz="1400" b="1" dirty="0">
              <a:solidFill>
                <a:srgbClr val="404040"/>
              </a:solidFill>
            </a:endParaRPr>
          </a:p>
          <a:p>
            <a:pPr lvl="1">
              <a:lnSpc>
                <a:spcPct val="140000"/>
              </a:lnSpc>
            </a:pPr>
            <a:r>
              <a:rPr lang="fr-FR" sz="1400" b="1" dirty="0" smtClean="0">
                <a:solidFill>
                  <a:srgbClr val="404040"/>
                </a:solidFill>
              </a:rPr>
              <a:t>Promotion of </a:t>
            </a:r>
            <a:r>
              <a:rPr lang="fr-FR" sz="1400" b="1" dirty="0" err="1" smtClean="0">
                <a:solidFill>
                  <a:srgbClr val="404040"/>
                </a:solidFill>
              </a:rPr>
              <a:t>Foundation</a:t>
            </a:r>
            <a:r>
              <a:rPr lang="fr-FR" sz="1400" b="1" dirty="0" smtClean="0">
                <a:solidFill>
                  <a:srgbClr val="404040"/>
                </a:solidFill>
              </a:rPr>
              <a:t> calls to </a:t>
            </a:r>
            <a:r>
              <a:rPr lang="fr-FR" sz="1400" b="1" dirty="0" err="1" smtClean="0">
                <a:solidFill>
                  <a:srgbClr val="404040"/>
                </a:solidFill>
              </a:rPr>
              <a:t>projects</a:t>
            </a:r>
            <a:endParaRPr lang="fr-FR" sz="1400" b="1" dirty="0" smtClean="0">
              <a:solidFill>
                <a:srgbClr val="404040"/>
              </a:solidFill>
            </a:endParaRPr>
          </a:p>
          <a:p>
            <a:pPr lvl="1">
              <a:lnSpc>
                <a:spcPct val="140000"/>
              </a:lnSpc>
            </a:pPr>
            <a:r>
              <a:rPr lang="fr-FR" sz="1400" b="1" dirty="0" smtClean="0">
                <a:solidFill>
                  <a:srgbClr val="404040"/>
                </a:solidFill>
              </a:rPr>
              <a:t>Facilitation of </a:t>
            </a:r>
            <a:r>
              <a:rPr lang="fr-FR" sz="1400" b="1" dirty="0" err="1" smtClean="0">
                <a:solidFill>
                  <a:srgbClr val="404040"/>
                </a:solidFill>
              </a:rPr>
              <a:t>access</a:t>
            </a:r>
            <a:r>
              <a:rPr lang="fr-FR" sz="1400" b="1" dirty="0" smtClean="0">
                <a:solidFill>
                  <a:srgbClr val="404040"/>
                </a:solidFill>
              </a:rPr>
              <a:t> to </a:t>
            </a:r>
            <a:r>
              <a:rPr lang="fr-FR" sz="1400" b="1" dirty="0" err="1" smtClean="0">
                <a:solidFill>
                  <a:srgbClr val="404040"/>
                </a:solidFill>
              </a:rPr>
              <a:t>technological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plateforms</a:t>
            </a:r>
            <a:endParaRPr lang="fr-FR" sz="1400" b="1" dirty="0" smtClean="0">
              <a:solidFill>
                <a:srgbClr val="404040"/>
              </a:solidFill>
            </a:endParaRPr>
          </a:p>
          <a:p>
            <a:pPr lvl="1">
              <a:lnSpc>
                <a:spcPct val="140000"/>
              </a:lnSpc>
            </a:pPr>
            <a:r>
              <a:rPr lang="fr-FR" sz="1400" b="1" dirty="0" err="1" smtClean="0">
                <a:solidFill>
                  <a:srgbClr val="404040"/>
                </a:solidFill>
              </a:rPr>
              <a:t>Fund</a:t>
            </a:r>
            <a:r>
              <a:rPr lang="fr-FR" sz="1400" b="1" dirty="0" smtClean="0">
                <a:solidFill>
                  <a:srgbClr val="404040"/>
                </a:solidFill>
              </a:rPr>
              <a:t> </a:t>
            </a:r>
            <a:r>
              <a:rPr lang="fr-FR" sz="1400" b="1" dirty="0" err="1" smtClean="0">
                <a:solidFill>
                  <a:srgbClr val="404040"/>
                </a:solidFill>
              </a:rPr>
              <a:t>raising</a:t>
            </a:r>
            <a:endParaRPr lang="fr-FR" sz="1400" b="1" dirty="0" smtClean="0">
              <a:solidFill>
                <a:srgbClr val="404040"/>
              </a:solidFill>
            </a:endParaRPr>
          </a:p>
        </p:txBody>
      </p:sp>
      <p:grpSp>
        <p:nvGrpSpPr>
          <p:cNvPr id="136" name="Grouper 135"/>
          <p:cNvGrpSpPr/>
          <p:nvPr/>
        </p:nvGrpSpPr>
        <p:grpSpPr>
          <a:xfrm>
            <a:off x="467544" y="1844824"/>
            <a:ext cx="3744416" cy="3744416"/>
            <a:chOff x="1835696" y="1196752"/>
            <a:chExt cx="5616624" cy="5328592"/>
          </a:xfrm>
        </p:grpSpPr>
        <p:grpSp>
          <p:nvGrpSpPr>
            <p:cNvPr id="135" name="Grouper 134"/>
            <p:cNvGrpSpPr/>
            <p:nvPr/>
          </p:nvGrpSpPr>
          <p:grpSpPr>
            <a:xfrm>
              <a:off x="1835696" y="1241954"/>
              <a:ext cx="5576912" cy="5283390"/>
              <a:chOff x="1835696" y="377858"/>
              <a:chExt cx="5576912" cy="5283390"/>
            </a:xfrm>
          </p:grpSpPr>
          <p:pic>
            <p:nvPicPr>
              <p:cNvPr id="131" name="Image 130" descr="Capture d’écran 2011-10-28 à 10.03.36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61" t="25005" r="32741" b="15126"/>
              <a:stretch/>
            </p:blipFill>
            <p:spPr>
              <a:xfrm>
                <a:off x="1835696" y="377858"/>
                <a:ext cx="5576912" cy="5283390"/>
              </a:xfrm>
              <a:prstGeom prst="rect">
                <a:avLst/>
              </a:prstGeom>
            </p:spPr>
          </p:pic>
          <p:sp>
            <p:nvSpPr>
              <p:cNvPr id="132" name="Rectangle 131"/>
              <p:cNvSpPr/>
              <p:nvPr/>
            </p:nvSpPr>
            <p:spPr>
              <a:xfrm>
                <a:off x="1907704" y="5274402"/>
                <a:ext cx="475252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1835696" y="4194282"/>
                <a:ext cx="1008112" cy="8557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6804248" y="1196752"/>
              <a:ext cx="648072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37477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err="1"/>
              <a:t>S</a:t>
            </a:r>
            <a:r>
              <a:rPr lang="fr-FR" sz="2800" dirty="0" err="1" smtClean="0"/>
              <a:t>cientific</a:t>
            </a:r>
            <a:r>
              <a:rPr lang="fr-FR" sz="2800" dirty="0" smtClean="0"/>
              <a:t> </a:t>
            </a:r>
            <a:r>
              <a:rPr lang="fr-FR" sz="2800" dirty="0" err="1" smtClean="0"/>
              <a:t>committees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661248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charge of the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Foundation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scientific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policy</a:t>
            </a:r>
            <a:endParaRPr lang="fr-FR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lnSpc>
                <a:spcPct val="130000"/>
              </a:lnSpc>
            </a:pPr>
            <a:r>
              <a:rPr lang="fr-F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Researchers</a:t>
            </a: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fr-F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physicians</a:t>
            </a:r>
            <a:endParaRPr lang="fr-F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lnSpc>
                <a:spcPct val="130000"/>
              </a:lnSpc>
            </a:pP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</a:t>
            </a:r>
            <a:r>
              <a:rPr lang="fr-F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medical</a:t>
            </a: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specialties</a:t>
            </a:r>
            <a:r>
              <a:rPr lang="fr-FR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involved</a:t>
            </a:r>
            <a:endParaRPr lang="fr-F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lnSpc>
                <a:spcPct val="130000"/>
              </a:lnSpc>
            </a:pPr>
            <a:endParaRPr lang="fr-F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lnSpc>
                <a:spcPct val="130000"/>
              </a:lnSpc>
            </a:pPr>
            <a:endParaRPr lang="fr-FR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fr-FR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1619672" y="2708920"/>
            <a:ext cx="3456384" cy="280831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907704" y="2996952"/>
            <a:ext cx="2880320" cy="223224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err="1" smtClean="0"/>
              <a:t>Operational</a:t>
            </a:r>
            <a:r>
              <a:rPr lang="fr-FR" sz="1600" b="1" dirty="0" smtClean="0"/>
              <a:t> </a:t>
            </a:r>
          </a:p>
          <a:p>
            <a:pPr algn="ctr"/>
            <a:r>
              <a:rPr lang="fr-FR" sz="1600" b="1" dirty="0" err="1" smtClean="0"/>
              <a:t>scientific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committee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10-12 french experts </a:t>
            </a:r>
          </a:p>
          <a:p>
            <a:pPr algn="ctr"/>
            <a:r>
              <a:rPr lang="fr-FR" sz="1600" b="1" dirty="0" smtClean="0"/>
              <a:t>of rare </a:t>
            </a:r>
            <a:r>
              <a:rPr lang="fr-FR" sz="1600" b="1" dirty="0" err="1" smtClean="0"/>
              <a:t>disease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4 meetings/</a:t>
            </a:r>
            <a:r>
              <a:rPr lang="fr-FR" sz="1600" b="1" dirty="0" err="1" smtClean="0"/>
              <a:t>year</a:t>
            </a:r>
            <a:endParaRPr lang="fr-FR" sz="1600" b="1" dirty="0"/>
          </a:p>
        </p:txBody>
      </p:sp>
      <p:sp>
        <p:nvSpPr>
          <p:cNvPr id="6" name="Ellipse 5"/>
          <p:cNvSpPr/>
          <p:nvPr/>
        </p:nvSpPr>
        <p:spPr>
          <a:xfrm>
            <a:off x="5292080" y="3717032"/>
            <a:ext cx="1080120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4716016" y="5229200"/>
            <a:ext cx="1080120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1187624" y="5229200"/>
            <a:ext cx="1080120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23528" y="3717032"/>
            <a:ext cx="1080120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656386" y="2372687"/>
            <a:ext cx="3804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 err="1" smtClean="0"/>
              <a:t>Scientific</a:t>
            </a:r>
            <a:r>
              <a:rPr lang="fr-FR" dirty="0" smtClean="0"/>
              <a:t> </a:t>
            </a:r>
            <a:r>
              <a:rPr lang="fr-FR" dirty="0" err="1" smtClean="0"/>
              <a:t>committee</a:t>
            </a:r>
            <a:r>
              <a:rPr lang="fr-FR" dirty="0"/>
              <a:t> </a:t>
            </a:r>
            <a:endParaRPr lang="fr-FR" dirty="0" smtClean="0"/>
          </a:p>
          <a:p>
            <a:pPr algn="r"/>
            <a:r>
              <a:rPr lang="fr-FR" dirty="0" smtClean="0"/>
              <a:t>25-30 french and international experts</a:t>
            </a:r>
          </a:p>
          <a:p>
            <a:pPr algn="r"/>
            <a:r>
              <a:rPr lang="fr-FR" dirty="0" smtClean="0"/>
              <a:t>2 meetings/</a:t>
            </a:r>
            <a:r>
              <a:rPr lang="fr-FR" dirty="0" err="1" smtClean="0"/>
              <a:t>year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2915816" y="5733256"/>
            <a:ext cx="1080120" cy="10081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 flipV="1">
            <a:off x="4788024" y="3068960"/>
            <a:ext cx="648072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804248" y="4800054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Experts </a:t>
            </a:r>
            <a:r>
              <a:rPr lang="fr-FR" sz="1600" dirty="0" err="1" smtClean="0"/>
              <a:t>committees</a:t>
            </a:r>
            <a:r>
              <a:rPr lang="fr-FR" sz="1600" dirty="0" smtClean="0"/>
              <a:t> for </a:t>
            </a:r>
            <a:r>
              <a:rPr lang="fr-FR" sz="1600" dirty="0" err="1" smtClean="0"/>
              <a:t>projects</a:t>
            </a:r>
            <a:r>
              <a:rPr lang="fr-FR" sz="1600" dirty="0" smtClean="0"/>
              <a:t> </a:t>
            </a:r>
            <a:r>
              <a:rPr lang="fr-FR" sz="1600" dirty="0" err="1" smtClean="0"/>
              <a:t>evaluation</a:t>
            </a:r>
            <a:r>
              <a:rPr lang="fr-FR" sz="1600" dirty="0" smtClean="0"/>
              <a:t>, (national &amp; international experts)</a:t>
            </a:r>
            <a:endParaRPr lang="fr-FR" sz="1600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6372200" y="4800054"/>
            <a:ext cx="446212" cy="3636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300192" y="5160094"/>
            <a:ext cx="504056" cy="4320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633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-99392"/>
            <a:ext cx="8064896" cy="1080000"/>
          </a:xfrm>
        </p:spPr>
        <p:txBody>
          <a:bodyPr>
            <a:normAutofit/>
          </a:bodyPr>
          <a:lstStyle/>
          <a:p>
            <a:r>
              <a:rPr lang="fr-FR" dirty="0" err="1" smtClean="0">
                <a:solidFill>
                  <a:srgbClr val="FFFFFF"/>
                </a:solidFill>
              </a:rPr>
              <a:t>Expected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err="1" smtClean="0">
                <a:solidFill>
                  <a:srgbClr val="FFFFFF"/>
                </a:solidFill>
              </a:rPr>
              <a:t>benefits</a:t>
            </a:r>
            <a:r>
              <a:rPr lang="fr-FR" dirty="0" smtClean="0">
                <a:solidFill>
                  <a:srgbClr val="FFFFFF"/>
                </a:solidFill>
              </a:rPr>
              <a:t> ?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8032" y="1340768"/>
            <a:ext cx="8964488" cy="309634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Improvement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patients care,</a:t>
            </a:r>
          </a:p>
          <a:p>
            <a:pPr>
              <a:lnSpc>
                <a:spcPct val="200000"/>
              </a:lnSpc>
            </a:pP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Improvement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our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knowledge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clinical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trials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conducted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projects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financially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supported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Best practices sharing,</a:t>
            </a:r>
          </a:p>
          <a:p>
            <a:pPr>
              <a:lnSpc>
                <a:spcPct val="200000"/>
              </a:lnSpc>
            </a:pP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Facilitated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innovative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technologies,</a:t>
            </a:r>
          </a:p>
          <a:p>
            <a:pPr>
              <a:lnSpc>
                <a:spcPct val="20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linked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between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academic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private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fr-F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…</a:t>
            </a:r>
          </a:p>
          <a:p>
            <a:pPr marL="0" indent="0">
              <a:lnSpc>
                <a:spcPct val="200000"/>
              </a:lnSpc>
              <a:buNone/>
            </a:pPr>
            <a:endParaRPr lang="fr-F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endParaRPr lang="fr-FR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9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Financial </a:t>
            </a:r>
            <a:r>
              <a:rPr lang="fr-FR" dirty="0" err="1" smtClean="0"/>
              <a:t>resources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495325"/>
            <a:ext cx="8712968" cy="4525963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fr-FR" sz="2000" b="1" dirty="0" err="1" smtClean="0">
                <a:solidFill>
                  <a:srgbClr val="50BECC"/>
                </a:solidFill>
              </a:rPr>
              <a:t>Founders</a:t>
            </a:r>
            <a:r>
              <a:rPr lang="fr-FR" sz="2000" b="1" dirty="0" smtClean="0">
                <a:solidFill>
                  <a:srgbClr val="50BECC"/>
                </a:solidFill>
              </a:rPr>
              <a:t> </a:t>
            </a:r>
            <a:r>
              <a:rPr lang="fr-FR" sz="2000" b="1" dirty="0" err="1" smtClean="0">
                <a:solidFill>
                  <a:srgbClr val="50BECC"/>
                </a:solidFill>
              </a:rPr>
              <a:t>financial</a:t>
            </a:r>
            <a:r>
              <a:rPr lang="fr-FR" sz="2000" b="1" dirty="0" smtClean="0">
                <a:solidFill>
                  <a:srgbClr val="50BECC"/>
                </a:solidFill>
              </a:rPr>
              <a:t> support,</a:t>
            </a:r>
          </a:p>
          <a:p>
            <a:pPr>
              <a:lnSpc>
                <a:spcPct val="300000"/>
              </a:lnSpc>
            </a:pPr>
            <a:r>
              <a:rPr lang="fr-FR" sz="2000" b="1" dirty="0" smtClean="0">
                <a:solidFill>
                  <a:srgbClr val="50BECC"/>
                </a:solidFill>
              </a:rPr>
              <a:t>French </a:t>
            </a:r>
            <a:r>
              <a:rPr lang="fr-FR" sz="2000" b="1" dirty="0" err="1" smtClean="0">
                <a:solidFill>
                  <a:srgbClr val="50BECC"/>
                </a:solidFill>
              </a:rPr>
              <a:t>Ministry</a:t>
            </a:r>
            <a:r>
              <a:rPr lang="fr-FR" sz="2000" b="1" dirty="0" smtClean="0">
                <a:solidFill>
                  <a:srgbClr val="50BECC"/>
                </a:solidFill>
              </a:rPr>
              <a:t> of </a:t>
            </a:r>
            <a:r>
              <a:rPr lang="fr-FR" sz="2000" b="1" dirty="0" err="1" smtClean="0">
                <a:solidFill>
                  <a:srgbClr val="50BECC"/>
                </a:solidFill>
              </a:rPr>
              <a:t>Research</a:t>
            </a:r>
            <a:r>
              <a:rPr lang="fr-FR" sz="2000" b="1" dirty="0" smtClean="0">
                <a:solidFill>
                  <a:srgbClr val="50BECC"/>
                </a:solidFill>
              </a:rPr>
              <a:t> </a:t>
            </a:r>
            <a:r>
              <a:rPr lang="fr-FR" sz="2000" b="1" dirty="0" err="1" smtClean="0">
                <a:solidFill>
                  <a:srgbClr val="50BECC"/>
                </a:solidFill>
              </a:rPr>
              <a:t>financial</a:t>
            </a:r>
            <a:r>
              <a:rPr lang="fr-FR" sz="2000" b="1" dirty="0" smtClean="0">
                <a:solidFill>
                  <a:srgbClr val="50BECC"/>
                </a:solidFill>
              </a:rPr>
              <a:t> support,</a:t>
            </a:r>
            <a:endParaRPr lang="fr-FR" sz="1800" b="1" dirty="0" smtClean="0">
              <a:solidFill>
                <a:srgbClr val="50BECC"/>
              </a:solidFill>
            </a:endParaRPr>
          </a:p>
          <a:p>
            <a:pPr>
              <a:lnSpc>
                <a:spcPct val="300000"/>
              </a:lnSpc>
            </a:pPr>
            <a:r>
              <a:rPr lang="fr-FR" sz="2000" b="1" dirty="0" smtClean="0">
                <a:solidFill>
                  <a:srgbClr val="50BECC"/>
                </a:solidFill>
              </a:rPr>
              <a:t>Grants,</a:t>
            </a:r>
          </a:p>
          <a:p>
            <a:pPr>
              <a:lnSpc>
                <a:spcPct val="300000"/>
              </a:lnSpc>
            </a:pPr>
            <a:r>
              <a:rPr lang="fr-FR" sz="2000" b="1" dirty="0" smtClean="0">
                <a:solidFill>
                  <a:srgbClr val="50BECC"/>
                </a:solidFill>
              </a:rPr>
              <a:t>Public-</a:t>
            </a:r>
            <a:r>
              <a:rPr lang="fr-FR" sz="2000" b="1" dirty="0" err="1" smtClean="0">
                <a:solidFill>
                  <a:srgbClr val="50BECC"/>
                </a:solidFill>
              </a:rPr>
              <a:t>private</a:t>
            </a:r>
            <a:r>
              <a:rPr lang="fr-FR" sz="2000" b="1" dirty="0" smtClean="0">
                <a:solidFill>
                  <a:srgbClr val="50BECC"/>
                </a:solidFill>
              </a:rPr>
              <a:t> </a:t>
            </a:r>
            <a:r>
              <a:rPr lang="fr-FR" sz="2000" b="1" dirty="0" err="1" smtClean="0">
                <a:solidFill>
                  <a:srgbClr val="50BECC"/>
                </a:solidFill>
              </a:rPr>
              <a:t>partnerships</a:t>
            </a:r>
            <a:r>
              <a:rPr lang="fr-FR" sz="2000" b="1" dirty="0" smtClean="0">
                <a:solidFill>
                  <a:srgbClr val="50BE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815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-18256"/>
            <a:ext cx="7704856" cy="114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smtClean="0"/>
              <a:t>are…</a:t>
            </a:r>
            <a:endParaRPr lang="fr-FR" dirty="0">
              <a:latin typeface="Verdana"/>
              <a:cs typeface="Verdana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884" y="1268760"/>
            <a:ext cx="7810500" cy="4762500"/>
          </a:xfrm>
        </p:spPr>
        <p:txBody>
          <a:bodyPr>
            <a:noAutofit/>
          </a:bodyPr>
          <a:lstStyle/>
          <a:p>
            <a:r>
              <a:rPr lang="fr-FR" sz="1400" dirty="0" smtClean="0">
                <a:solidFill>
                  <a:srgbClr val="262626"/>
                </a:solidFill>
              </a:rPr>
              <a:t>Rare </a:t>
            </a:r>
            <a:r>
              <a:rPr lang="fr-FR" sz="1400" dirty="0" err="1" smtClean="0">
                <a:solidFill>
                  <a:srgbClr val="262626"/>
                </a:solidFill>
              </a:rPr>
              <a:t>diseases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Foundation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creation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First management </a:t>
            </a:r>
            <a:r>
              <a:rPr lang="fr-FR" sz="1400" dirty="0" err="1">
                <a:solidFill>
                  <a:srgbClr val="262626"/>
                </a:solidFill>
              </a:rPr>
              <a:t>board</a:t>
            </a:r>
            <a:r>
              <a:rPr lang="fr-FR" sz="1400" dirty="0">
                <a:solidFill>
                  <a:srgbClr val="262626"/>
                </a:solidFill>
              </a:rPr>
              <a:t> meeting</a:t>
            </a: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err="1" smtClean="0">
                <a:solidFill>
                  <a:srgbClr val="262626"/>
                </a:solidFill>
              </a:rPr>
              <a:t>Press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conference</a:t>
            </a:r>
            <a:r>
              <a:rPr lang="fr-FR" sz="1400" dirty="0" smtClean="0">
                <a:solidFill>
                  <a:srgbClr val="262626"/>
                </a:solidFill>
              </a:rPr>
              <a:t> and </a:t>
            </a:r>
            <a:r>
              <a:rPr lang="fr-FR" sz="1400" dirty="0" err="1" smtClean="0">
                <a:solidFill>
                  <a:srgbClr val="262626"/>
                </a:solidFill>
              </a:rPr>
              <a:t>launch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at</a:t>
            </a:r>
            <a:r>
              <a:rPr lang="fr-FR" sz="1400" dirty="0" smtClean="0">
                <a:solidFill>
                  <a:srgbClr val="262626"/>
                </a:solidFill>
              </a:rPr>
              <a:t> Science </a:t>
            </a:r>
            <a:r>
              <a:rPr lang="fr-FR" sz="1400" dirty="0" err="1" smtClean="0">
                <a:solidFill>
                  <a:srgbClr val="262626"/>
                </a:solidFill>
              </a:rPr>
              <a:t>Academy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Web site </a:t>
            </a:r>
            <a:r>
              <a:rPr lang="fr-FR" sz="1400" dirty="0" err="1" smtClean="0">
                <a:solidFill>
                  <a:srgbClr val="262626"/>
                </a:solidFill>
              </a:rPr>
              <a:t>launch</a:t>
            </a:r>
            <a:r>
              <a:rPr lang="fr-FR" sz="1400" dirty="0" smtClean="0">
                <a:solidFill>
                  <a:srgbClr val="262626"/>
                </a:solidFill>
              </a:rPr>
              <a:t>: </a:t>
            </a:r>
            <a:r>
              <a:rPr lang="fr-FR" sz="1400" dirty="0" smtClean="0">
                <a:solidFill>
                  <a:srgbClr val="262626"/>
                </a:solidFill>
                <a:hlinkClick r:id="rId2"/>
              </a:rPr>
              <a:t>www.fondation-maladiesrares.org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Second management </a:t>
            </a:r>
            <a:r>
              <a:rPr lang="fr-FR" sz="1400" dirty="0" err="1" smtClean="0">
                <a:solidFill>
                  <a:srgbClr val="262626"/>
                </a:solidFill>
              </a:rPr>
              <a:t>board</a:t>
            </a:r>
            <a:r>
              <a:rPr lang="fr-FR" sz="1400" dirty="0" smtClean="0">
                <a:solidFill>
                  <a:srgbClr val="262626"/>
                </a:solidFill>
              </a:rPr>
              <a:t> meeting</a:t>
            </a: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First </a:t>
            </a:r>
            <a:r>
              <a:rPr lang="fr-FR" sz="1400" dirty="0" err="1">
                <a:solidFill>
                  <a:srgbClr val="262626"/>
                </a:solidFill>
              </a:rPr>
              <a:t>s</a:t>
            </a:r>
            <a:r>
              <a:rPr lang="fr-FR" sz="1400" dirty="0" err="1" smtClean="0">
                <a:solidFill>
                  <a:srgbClr val="262626"/>
                </a:solidFill>
              </a:rPr>
              <a:t>cientific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committee</a:t>
            </a:r>
            <a:r>
              <a:rPr lang="fr-FR" sz="1400" dirty="0" smtClean="0">
                <a:solidFill>
                  <a:srgbClr val="262626"/>
                </a:solidFill>
              </a:rPr>
              <a:t> meeting</a:t>
            </a: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Team </a:t>
            </a:r>
            <a:r>
              <a:rPr lang="fr-FR" sz="1400" dirty="0" err="1" smtClean="0">
                <a:solidFill>
                  <a:srgbClr val="262626"/>
                </a:solidFill>
              </a:rPr>
              <a:t>hiring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First calls for </a:t>
            </a:r>
            <a:r>
              <a:rPr lang="fr-FR" sz="1400" dirty="0" err="1" smtClean="0">
                <a:solidFill>
                  <a:srgbClr val="262626"/>
                </a:solidFill>
              </a:rPr>
              <a:t>projects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r>
              <a:rPr lang="fr-FR" sz="1400" dirty="0" smtClean="0">
                <a:solidFill>
                  <a:srgbClr val="262626"/>
                </a:solidFill>
              </a:rPr>
              <a:t>Contacts </a:t>
            </a:r>
            <a:r>
              <a:rPr lang="fr-FR" sz="1400" dirty="0" err="1" smtClean="0">
                <a:solidFill>
                  <a:srgbClr val="262626"/>
                </a:solidFill>
              </a:rPr>
              <a:t>with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potential</a:t>
            </a:r>
            <a:r>
              <a:rPr lang="fr-FR" sz="1400" dirty="0" smtClean="0">
                <a:solidFill>
                  <a:srgbClr val="262626"/>
                </a:solidFill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</a:rPr>
              <a:t>partners</a:t>
            </a:r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endParaRPr lang="fr-FR" sz="1400" dirty="0" smtClean="0">
              <a:solidFill>
                <a:srgbClr val="262626"/>
              </a:solidFill>
            </a:endParaRPr>
          </a:p>
          <a:p>
            <a:endParaRPr lang="fr-FR" sz="1400" dirty="0">
              <a:solidFill>
                <a:srgbClr val="262626"/>
              </a:solidFill>
            </a:endParaRPr>
          </a:p>
          <a:p>
            <a:endParaRPr lang="fr-FR" sz="1400" dirty="0" smtClean="0">
              <a:solidFill>
                <a:srgbClr val="262626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51816" y="1218238"/>
            <a:ext cx="1937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fr-FR" sz="16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February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603012" y="3450486"/>
            <a:ext cx="1834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28</a:t>
            </a:r>
            <a:r>
              <a:rPr lang="fr-FR" sz="16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of March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13681" y="4005064"/>
            <a:ext cx="1013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May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724639" y="4602614"/>
            <a:ext cx="1591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May –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June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977663" y="5178678"/>
            <a:ext cx="1060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May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055008" y="5754742"/>
            <a:ext cx="9309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On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going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296" y="1"/>
            <a:ext cx="1544216" cy="109596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516216" y="1722294"/>
            <a:ext cx="2008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22</a:t>
            </a:r>
            <a:r>
              <a:rPr lang="fr-FR" sz="1600" baseline="30000" dirty="0" smtClean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February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529240" y="2276872"/>
            <a:ext cx="1982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29</a:t>
            </a:r>
            <a:r>
              <a:rPr lang="fr-FR" sz="16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February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529240" y="2924944"/>
            <a:ext cx="1982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29</a:t>
            </a:r>
            <a:r>
              <a:rPr lang="fr-FR" sz="16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fr-FR" sz="1600" dirty="0" err="1" smtClean="0">
                <a:solidFill>
                  <a:schemeClr val="accent6">
                    <a:lumMod val="75000"/>
                  </a:schemeClr>
                </a:solidFill>
              </a:rPr>
              <a:t>February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</a:rPr>
              <a:t> 2012</a:t>
            </a:r>
            <a:endParaRPr lang="fr-FR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8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re 1"/>
          <p:cNvSpPr>
            <a:spLocks noGrp="1"/>
          </p:cNvSpPr>
          <p:nvPr>
            <p:ph type="title"/>
          </p:nvPr>
        </p:nvSpPr>
        <p:spPr>
          <a:xfrm>
            <a:off x="1285875" y="-74613"/>
            <a:ext cx="8042275" cy="1336676"/>
          </a:xfrm>
        </p:spPr>
        <p:txBody>
          <a:bodyPr>
            <a:normAutofit/>
          </a:bodyPr>
          <a:lstStyle/>
          <a:p>
            <a:r>
              <a:rPr lang="fr-FR" sz="3200" dirty="0" smtClean="0"/>
              <a:t>Rare </a:t>
            </a:r>
            <a:r>
              <a:rPr lang="fr-FR" sz="3200" dirty="0" err="1" smtClean="0"/>
              <a:t>diseases</a:t>
            </a:r>
            <a:r>
              <a:rPr lang="fr-FR" sz="3200" dirty="0" smtClean="0"/>
              <a:t> in France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5" y="1556792"/>
            <a:ext cx="9036496" cy="4343400"/>
          </a:xfrm>
        </p:spPr>
        <p:txBody>
          <a:bodyPr rtlCol="0">
            <a:normAutofit lnSpcReduction="10000"/>
          </a:bodyPr>
          <a:lstStyle/>
          <a:p>
            <a:pPr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3 millions of people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concerned</a:t>
            </a:r>
            <a:endParaRPr lang="fr-FR" sz="20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More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than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200</a:t>
            </a:r>
            <a:r>
              <a:rPr lang="fr-FR" sz="20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patients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organizations</a:t>
            </a:r>
            <a:endParaRPr lang="fr-FR" sz="20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1260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diagnostic tests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available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compared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7000 rare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diseases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Two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national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Health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governmental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plans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launched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improve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rare </a:t>
            </a:r>
            <a:r>
              <a:rPr lang="fr-FR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diseases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care</a:t>
            </a:r>
          </a:p>
          <a:p>
            <a:pPr lvl="1"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2005-2008</a:t>
            </a:r>
          </a:p>
          <a:p>
            <a:pPr lvl="1">
              <a:lnSpc>
                <a:spcPct val="200000"/>
              </a:lnSpc>
              <a:buClr>
                <a:schemeClr val="accent6"/>
              </a:buClr>
              <a:defRPr/>
            </a:pPr>
            <a:r>
              <a:rPr lang="fr-F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2011-2014 </a:t>
            </a:r>
            <a:endParaRPr lang="fr-FR" sz="16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>
              <a:lnSpc>
                <a:spcPct val="200000"/>
              </a:lnSpc>
              <a:buClr>
                <a:schemeClr val="accent6"/>
              </a:buClr>
              <a:defRPr/>
            </a:pP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4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62140"/>
            <a:ext cx="1690758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93096"/>
            <a:ext cx="1645281" cy="233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630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1-10-11 à 13.02.2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7" t="32936" r="47778" b="41449"/>
          <a:stretch/>
        </p:blipFill>
        <p:spPr>
          <a:xfrm>
            <a:off x="2533622" y="1484784"/>
            <a:ext cx="5350746" cy="30243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008" y="72008"/>
            <a:ext cx="1259632" cy="105273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73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/>
          </p:nvPr>
        </p:nvSpPr>
        <p:spPr>
          <a:xfrm>
            <a:off x="1187624" y="-115888"/>
            <a:ext cx="8432800" cy="1336676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FFFFFF"/>
                </a:solidFill>
              </a:rPr>
              <a:t>1</a:t>
            </a:r>
            <a:r>
              <a:rPr lang="fr-FR" sz="3200" baseline="30000" dirty="0" smtClean="0">
                <a:solidFill>
                  <a:srgbClr val="FFFFFF"/>
                </a:solidFill>
              </a:rPr>
              <a:t>st</a:t>
            </a:r>
            <a:r>
              <a:rPr lang="fr-FR" sz="3200" dirty="0" smtClean="0">
                <a:solidFill>
                  <a:srgbClr val="FFFFFF"/>
                </a:solidFill>
              </a:rPr>
              <a:t> National Rare </a:t>
            </a:r>
            <a:r>
              <a:rPr lang="fr-FR" sz="3200" dirty="0" err="1" smtClean="0">
                <a:solidFill>
                  <a:srgbClr val="FFFFFF"/>
                </a:solidFill>
              </a:rPr>
              <a:t>Diseases</a:t>
            </a:r>
            <a:r>
              <a:rPr lang="fr-FR" sz="3200" dirty="0" smtClean="0">
                <a:solidFill>
                  <a:srgbClr val="FFFFFF"/>
                </a:solidFill>
              </a:rPr>
              <a:t> Plan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2339752" y="1124744"/>
            <a:ext cx="6912768" cy="46085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News Gothic MT" charset="0"/>
                <a:ea typeface="ＭＳ Ｐゴシック" charset="0"/>
              </a:defRPr>
            </a:lvl9pPr>
          </a:lstStyle>
          <a:p>
            <a:pPr algn="ctr" defTabSz="914400">
              <a:lnSpc>
                <a:spcPct val="13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600" b="1" dirty="0">
                <a:solidFill>
                  <a:schemeClr val="accent6"/>
                </a:solidFill>
              </a:rPr>
              <a:t>10 </a:t>
            </a:r>
            <a:r>
              <a:rPr lang="fr-FR" sz="1600" b="1" dirty="0" smtClean="0">
                <a:solidFill>
                  <a:schemeClr val="accent6"/>
                </a:solidFill>
              </a:rPr>
              <a:t>main </a:t>
            </a:r>
            <a:r>
              <a:rPr lang="fr-FR" sz="1600" b="1" dirty="0" err="1" smtClean="0">
                <a:solidFill>
                  <a:schemeClr val="accent6"/>
                </a:solidFill>
              </a:rPr>
              <a:t>stakes</a:t>
            </a:r>
            <a:endParaRPr lang="fr-FR" sz="1600" b="1" dirty="0">
              <a:solidFill>
                <a:schemeClr val="accent6"/>
              </a:solidFill>
            </a:endParaRPr>
          </a:p>
          <a:p>
            <a:pPr defTabSz="914400"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n° 1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Conduct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epidemiological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endParaRPr lang="fr-F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n° 2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Caracterize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rare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diseases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specificity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3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patients,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workers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general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public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knowledges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4 : 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Traine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physicians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rare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diseases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diagnosis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5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Organize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screening and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diagnostic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testing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6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specialized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units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optimal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quality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 care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7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Stimulate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orphan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drugs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development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8 : </a:t>
            </a:r>
            <a:r>
              <a:rPr lang="fr-FR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ive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optimal support to patients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9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Promote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on rare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diseases</a:t>
            </a:r>
            <a:endParaRPr lang="fr-F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2000"/>
              </a:spcBef>
              <a:buClr>
                <a:srgbClr val="6FB7D7"/>
              </a:buClr>
              <a:buSzPct val="110000"/>
            </a:pP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Stake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° 10 :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Develop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european</a:t>
            </a:r>
            <a:r>
              <a:rPr lang="fr-F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international </a:t>
            </a:r>
            <a:r>
              <a:rPr lang="fr-F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partnerships</a:t>
            </a:r>
            <a:endParaRPr lang="fr-F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51" y="1771440"/>
            <a:ext cx="1690758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-108520" y="4362450"/>
            <a:ext cx="2566300" cy="10802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defRPr/>
            </a:pPr>
            <a:r>
              <a:rPr lang="fr-FR" b="1" dirty="0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134 excellence </a:t>
            </a:r>
            <a:r>
              <a:rPr lang="fr-FR" b="1" dirty="0" err="1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centers</a:t>
            </a:r>
            <a:r>
              <a:rPr lang="fr-FR" b="1" dirty="0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b="1" dirty="0" err="1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were</a:t>
            </a:r>
            <a:r>
              <a:rPr lang="fr-FR" b="1" dirty="0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b="1" dirty="0" err="1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approved</a:t>
            </a:r>
            <a:r>
              <a:rPr lang="fr-FR" b="1" dirty="0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defRPr/>
            </a:pPr>
            <a:r>
              <a:rPr lang="fr-FR" b="1" dirty="0" smtClean="0">
                <a:solidFill>
                  <a:srgbClr val="F79646"/>
                </a:solidFill>
                <a:latin typeface="+mn-lt"/>
                <a:ea typeface="+mn-ea"/>
                <a:cs typeface="+mn-cs"/>
              </a:rPr>
              <a:t>all over France</a:t>
            </a:r>
          </a:p>
        </p:txBody>
      </p:sp>
    </p:spTree>
    <p:extLst>
      <p:ext uri="{BB962C8B-B14F-4D97-AF65-F5344CB8AC3E}">
        <p14:creationId xmlns:p14="http://schemas.microsoft.com/office/powerpoint/2010/main" val="65419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8042275" cy="1336676"/>
          </a:xfrm>
        </p:spPr>
        <p:txBody>
          <a:bodyPr>
            <a:noAutofit/>
          </a:bodyPr>
          <a:lstStyle/>
          <a:p>
            <a:r>
              <a:rPr lang="fr-FR" sz="2800" dirty="0" smtClean="0">
                <a:solidFill>
                  <a:srgbClr val="FFFFFF"/>
                </a:solidFill>
              </a:rPr>
              <a:t>Rare </a:t>
            </a:r>
            <a:r>
              <a:rPr lang="fr-FR" sz="2800" dirty="0" err="1" smtClean="0">
                <a:solidFill>
                  <a:srgbClr val="FFFFFF"/>
                </a:solidFill>
              </a:rPr>
              <a:t>diseases</a:t>
            </a:r>
            <a:r>
              <a:rPr lang="fr-FR" sz="2800" dirty="0" smtClean="0">
                <a:solidFill>
                  <a:srgbClr val="FFFFFF"/>
                </a:solidFill>
              </a:rPr>
              <a:t> </a:t>
            </a:r>
            <a:r>
              <a:rPr lang="fr-FR" sz="2800" dirty="0" err="1" smtClean="0">
                <a:solidFill>
                  <a:srgbClr val="FFFFFF"/>
                </a:solidFill>
              </a:rPr>
              <a:t>research</a:t>
            </a:r>
            <a:r>
              <a:rPr lang="fr-FR" sz="2800" dirty="0" smtClean="0">
                <a:solidFill>
                  <a:srgbClr val="FFFFFF"/>
                </a:solidFill>
              </a:rPr>
              <a:t> </a:t>
            </a:r>
            <a:r>
              <a:rPr lang="fr-FR" sz="2800" dirty="0" err="1" smtClean="0">
                <a:solidFill>
                  <a:srgbClr val="FFFFFF"/>
                </a:solidFill>
              </a:rPr>
              <a:t>weaknesses</a:t>
            </a:r>
            <a:endParaRPr lang="fr-FR" sz="2800" dirty="0">
              <a:solidFill>
                <a:srgbClr val="FFFFFF"/>
              </a:solidFill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79512" y="1556792"/>
            <a:ext cx="8836025" cy="4343400"/>
          </a:xfrm>
        </p:spPr>
        <p:txBody>
          <a:bodyPr rtlCol="0">
            <a:normAutofit fontScale="850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Are due to :</a:t>
            </a:r>
          </a:p>
          <a:p>
            <a:pPr>
              <a:lnSpc>
                <a:spcPct val="200000"/>
              </a:lnSpc>
            </a:pP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arge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number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diseases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fr-FR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areness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diseases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weak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number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patients</a:t>
            </a:r>
          </a:p>
          <a:p>
            <a:pPr>
              <a:lnSpc>
                <a:spcPct val="200000"/>
              </a:lnSpc>
            </a:pP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Scattering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patients all over France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Clinical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heterogeneity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Collection </a:t>
            </a:r>
            <a:r>
              <a:rPr lang="fr-FR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ifficulties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clinical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information and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biological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samples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fr-F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interest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pharmaceutical</a:t>
            </a:r>
            <a:r>
              <a:rPr lang="fr-F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companies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1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23528" y="4221088"/>
            <a:ext cx="8136904" cy="1440160"/>
          </a:xfrm>
          <a:prstGeom prst="roundRect">
            <a:avLst/>
          </a:prstGeom>
          <a:solidFill>
            <a:srgbClr val="13B6C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884368" cy="1080000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FFFFFF"/>
                </a:solidFill>
              </a:rPr>
              <a:t>2</a:t>
            </a:r>
            <a:r>
              <a:rPr lang="fr-FR" sz="3600" baseline="30000" dirty="0" smtClean="0">
                <a:solidFill>
                  <a:srgbClr val="FFFFFF"/>
                </a:solidFill>
              </a:rPr>
              <a:t>nd</a:t>
            </a:r>
            <a:r>
              <a:rPr lang="fr-FR" sz="3600" dirty="0" smtClean="0">
                <a:solidFill>
                  <a:srgbClr val="FFFFFF"/>
                </a:solidFill>
              </a:rPr>
              <a:t> </a:t>
            </a:r>
            <a:r>
              <a:rPr lang="fr-FR" sz="3600" dirty="0">
                <a:solidFill>
                  <a:srgbClr val="FFFFFF"/>
                </a:solidFill>
              </a:rPr>
              <a:t>National Rare </a:t>
            </a:r>
            <a:r>
              <a:rPr lang="fr-FR" sz="3600" dirty="0" err="1">
                <a:solidFill>
                  <a:srgbClr val="FFFFFF"/>
                </a:solidFill>
              </a:rPr>
              <a:t>Diseases</a:t>
            </a:r>
            <a:r>
              <a:rPr lang="fr-FR" sz="3600" dirty="0">
                <a:solidFill>
                  <a:srgbClr val="FFFFFF"/>
                </a:solidFill>
              </a:rPr>
              <a:t> Plan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95736" y="1454625"/>
            <a:ext cx="6768752" cy="2304256"/>
          </a:xfrm>
        </p:spPr>
        <p:txBody>
          <a:bodyPr rtlCol="0">
            <a:noAutofit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accent6"/>
              </a:buClr>
              <a:buFont typeface="Wingdings 2" pitchFamily="18" charset="2"/>
              <a:buNone/>
              <a:defRPr/>
            </a:pP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French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Ministry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of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Health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and French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Minstry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of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research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launched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the 2</a:t>
            </a:r>
            <a:r>
              <a:rPr lang="fr-FR" sz="1400" baseline="300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nd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plan for rare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diseases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on the 28</a:t>
            </a:r>
            <a:r>
              <a:rPr lang="fr-FR" sz="1400" baseline="300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th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of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February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2011: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Clr>
                <a:schemeClr val="accent6"/>
              </a:buClr>
              <a:buFont typeface="Wingdings 2" pitchFamily="18" charset="2"/>
              <a:buNone/>
              <a:defRPr/>
            </a:pP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  <a:sym typeface="Wingdings"/>
              </a:rPr>
              <a:t> 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47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measures</a:t>
            </a:r>
            <a:r>
              <a:rPr lang="fr-FR" sz="1400" dirty="0">
                <a:solidFill>
                  <a:srgbClr val="262626"/>
                </a:solidFill>
                <a:latin typeface="Verdana"/>
                <a:cs typeface="Verdana"/>
              </a:rPr>
              <a:t> 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cs typeface="Verdana"/>
              </a:rPr>
              <a:t>for 3 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cs typeface="Verdana"/>
              </a:rPr>
              <a:t>key</a:t>
            </a:r>
            <a:r>
              <a:rPr lang="fr-FR" sz="1400" dirty="0" smtClean="0">
                <a:solidFill>
                  <a:srgbClr val="262626"/>
                </a:solidFill>
                <a:latin typeface="Verdana"/>
                <a:cs typeface="Verdana"/>
              </a:rPr>
              <a:t> </a:t>
            </a:r>
            <a:r>
              <a:rPr lang="fr-FR" sz="1400" dirty="0" err="1">
                <a:solidFill>
                  <a:srgbClr val="262626"/>
                </a:solidFill>
                <a:latin typeface="Verdana"/>
                <a:cs typeface="Verdana"/>
              </a:rPr>
              <a:t>s</a:t>
            </a:r>
            <a:r>
              <a:rPr lang="fr-FR" sz="1400" dirty="0" err="1" smtClean="0">
                <a:solidFill>
                  <a:srgbClr val="262626"/>
                </a:solidFill>
                <a:latin typeface="Verdana"/>
                <a:cs typeface="Verdana"/>
              </a:rPr>
              <a:t>takes</a:t>
            </a:r>
            <a:endParaRPr lang="fr-FR" sz="1400" dirty="0">
              <a:solidFill>
                <a:srgbClr val="262626"/>
              </a:solidFill>
              <a:latin typeface="Verdana"/>
              <a:ea typeface="+mn-ea"/>
              <a:cs typeface="Verdan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chemeClr val="accent6"/>
              </a:buClr>
              <a:buFont typeface="Wingdings 2" pitchFamily="18" charset="2"/>
              <a:buChar char=""/>
              <a:defRPr/>
            </a:pP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Stake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A </a:t>
            </a:r>
            <a:r>
              <a:rPr lang="fr-FR" sz="1400" b="1" dirty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: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Reinforce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quality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of care</a:t>
            </a:r>
            <a:endParaRPr lang="fr-FR" sz="1400" b="1" dirty="0">
              <a:solidFill>
                <a:srgbClr val="262626"/>
              </a:solidFill>
              <a:latin typeface="Verdana"/>
              <a:ea typeface="+mn-ea"/>
              <a:cs typeface="Verdan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chemeClr val="accent6"/>
              </a:buClr>
              <a:buFont typeface="Wingdings 2" pitchFamily="18" charset="2"/>
              <a:buChar char=""/>
              <a:defRPr/>
            </a:pP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Stake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B </a:t>
            </a:r>
            <a:r>
              <a:rPr lang="fr-FR" sz="1400" b="1" dirty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: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Develop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research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on rare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diseases</a:t>
            </a:r>
            <a:endParaRPr lang="fr-FR" sz="1400" b="1" dirty="0">
              <a:solidFill>
                <a:srgbClr val="262626"/>
              </a:solidFill>
              <a:latin typeface="Verdana"/>
              <a:ea typeface="+mn-ea"/>
              <a:cs typeface="Verdan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Clr>
                <a:schemeClr val="accent6"/>
              </a:buClr>
              <a:buFont typeface="Wingdings 2" pitchFamily="18" charset="2"/>
              <a:buChar char=""/>
              <a:defRPr/>
            </a:pP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Stake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C </a:t>
            </a:r>
            <a:r>
              <a:rPr lang="fr-FR" sz="1400" b="1" dirty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: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Improve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european</a:t>
            </a:r>
            <a:r>
              <a:rPr lang="fr-FR" sz="1400" b="1" dirty="0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 and international </a:t>
            </a:r>
            <a:r>
              <a:rPr lang="fr-FR" sz="1400" b="1" dirty="0" err="1" smtClean="0">
                <a:solidFill>
                  <a:srgbClr val="262626"/>
                </a:solidFill>
                <a:latin typeface="Verdana"/>
                <a:ea typeface="+mn-ea"/>
                <a:cs typeface="Verdana"/>
              </a:rPr>
              <a:t>partnerships</a:t>
            </a:r>
            <a:endParaRPr lang="fr-FR" sz="1400" dirty="0">
              <a:solidFill>
                <a:srgbClr val="262626"/>
              </a:solidFill>
              <a:latin typeface="Verdana"/>
              <a:ea typeface="+mn-ea"/>
              <a:cs typeface="Verdana"/>
            </a:endParaRPr>
          </a:p>
        </p:txBody>
      </p:sp>
      <p:pic>
        <p:nvPicPr>
          <p:cNvPr id="11268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23" y="1454623"/>
            <a:ext cx="1645281" cy="233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2008" y="4319860"/>
            <a:ext cx="8172400" cy="1485404"/>
          </a:xfrm>
          <a:prstGeom prst="rect">
            <a:avLst/>
          </a:prstGeom>
        </p:spPr>
        <p:txBody>
          <a:bodyPr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  <a:defRPr/>
            </a:pPr>
            <a:r>
              <a:rPr lang="fr-FR" sz="1400" b="1" dirty="0">
                <a:solidFill>
                  <a:srgbClr val="7F7F7F"/>
                </a:solidFill>
                <a:latin typeface="Verdana"/>
                <a:cs typeface="Verdana"/>
              </a:rPr>
              <a:t>      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Main actions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stake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B:</a:t>
            </a:r>
            <a:endParaRPr lang="fr-FR" sz="100" b="1" dirty="0">
              <a:solidFill>
                <a:srgbClr val="FFFFFF"/>
              </a:solidFill>
              <a:latin typeface="Verdana"/>
              <a:cs typeface="Verdana"/>
            </a:endParaRPr>
          </a:p>
          <a:p>
            <a:pPr lvl="1">
              <a:lnSpc>
                <a:spcPct val="110000"/>
              </a:lnSpc>
              <a:buClr>
                <a:schemeClr val="bg1"/>
              </a:buClr>
              <a:buFont typeface="Arial"/>
              <a:buChar char="•"/>
              <a:defRPr/>
            </a:pP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Creation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of the rare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Disease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Foundation</a:t>
            </a:r>
            <a:endParaRPr lang="fr-FR" sz="1400" b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lvl="1" fontAlgn="auto">
              <a:lnSpc>
                <a:spcPct val="110000"/>
              </a:lnSpc>
              <a:spcAft>
                <a:spcPts val="0"/>
              </a:spcAft>
              <a:buClr>
                <a:schemeClr val="bg1"/>
              </a:buClr>
              <a:buFont typeface="Arial"/>
              <a:buChar char="•"/>
              <a:defRPr/>
            </a:pP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Creation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of a national rare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diseases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databasis</a:t>
            </a:r>
            <a:endParaRPr lang="fr-FR" sz="1400" b="1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lvl="1" fontAlgn="auto">
              <a:lnSpc>
                <a:spcPct val="110000"/>
              </a:lnSpc>
              <a:spcAft>
                <a:spcPts val="0"/>
              </a:spcAft>
              <a:buClr>
                <a:schemeClr val="bg1"/>
              </a:buClr>
              <a:buFont typeface="Arial"/>
              <a:buChar char="•"/>
              <a:defRPr/>
            </a:pP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RADICO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project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 (</a:t>
            </a:r>
            <a:r>
              <a:rPr lang="fr-FR" sz="1400" b="1" dirty="0" err="1">
                <a:solidFill>
                  <a:srgbClr val="FFFFFF"/>
                </a:solidFill>
                <a:latin typeface="Verdana"/>
                <a:cs typeface="Verdana"/>
              </a:rPr>
              <a:t>RAre</a:t>
            </a:r>
            <a:r>
              <a:rPr lang="fr-FR" sz="1400" b="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latin typeface="Verdana"/>
                <a:cs typeface="Verdana"/>
              </a:rPr>
              <a:t>DIsease</a:t>
            </a:r>
            <a:r>
              <a:rPr lang="fr-FR" sz="1400" b="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lang="fr-FR" sz="1400" b="1" dirty="0" err="1" smtClean="0">
                <a:solidFill>
                  <a:srgbClr val="FFFFFF"/>
                </a:solidFill>
                <a:latin typeface="Verdana"/>
                <a:cs typeface="Verdana"/>
              </a:rPr>
              <a:t>Cohorts</a:t>
            </a:r>
            <a:r>
              <a:rPr lang="fr-FR" sz="1400" b="1" dirty="0" smtClean="0">
                <a:solidFill>
                  <a:srgbClr val="FFFFFF"/>
                </a:solidFill>
                <a:latin typeface="Verdana"/>
                <a:cs typeface="Verdana"/>
              </a:rPr>
              <a:t>)</a:t>
            </a:r>
            <a:endParaRPr lang="fr-FR" sz="1200" b="1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3122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656184" y="2130425"/>
            <a:ext cx="7487816" cy="147002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fr-FR" dirty="0" smtClean="0"/>
              <a:t>Rare </a:t>
            </a:r>
            <a:r>
              <a:rPr lang="fr-FR" dirty="0" err="1" smtClean="0"/>
              <a:t>diseases</a:t>
            </a:r>
            <a:r>
              <a:rPr lang="fr-FR" dirty="0" smtClean="0"/>
              <a:t> </a:t>
            </a:r>
            <a:r>
              <a:rPr lang="fr-FR" dirty="0" err="1" smtClean="0"/>
              <a:t>Foundation</a:t>
            </a:r>
            <a:r>
              <a:rPr lang="fr-FR" dirty="0" smtClean="0"/>
              <a:t> mission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800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FFFFFF"/>
                </a:solidFill>
              </a:rPr>
              <a:t>Mission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23528" y="1844824"/>
            <a:ext cx="8042276" cy="33843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50000"/>
              </a:lnSpc>
            </a:pPr>
            <a:r>
              <a:rPr lang="fr-FR" b="1" dirty="0" smtClean="0">
                <a:solidFill>
                  <a:srgbClr val="13B6CF"/>
                </a:solidFill>
              </a:rPr>
              <a:t>To </a:t>
            </a:r>
            <a:r>
              <a:rPr lang="fr-FR" b="1" dirty="0" err="1" smtClean="0">
                <a:solidFill>
                  <a:srgbClr val="13B6CF"/>
                </a:solidFill>
              </a:rPr>
              <a:t>improve</a:t>
            </a:r>
            <a:r>
              <a:rPr lang="fr-FR" b="1" dirty="0" smtClean="0">
                <a:solidFill>
                  <a:srgbClr val="13B6CF"/>
                </a:solidFill>
              </a:rPr>
              <a:t> </a:t>
            </a:r>
            <a:r>
              <a:rPr lang="fr-FR" b="1" dirty="0" err="1" smtClean="0">
                <a:solidFill>
                  <a:srgbClr val="13B6CF"/>
                </a:solidFill>
              </a:rPr>
              <a:t>knowledge</a:t>
            </a:r>
            <a:r>
              <a:rPr lang="fr-FR" b="1" dirty="0" smtClean="0">
                <a:solidFill>
                  <a:srgbClr val="13B6CF"/>
                </a:solidFill>
              </a:rPr>
              <a:t> of rare </a:t>
            </a:r>
            <a:r>
              <a:rPr lang="fr-FR" b="1" dirty="0" err="1" smtClean="0">
                <a:solidFill>
                  <a:srgbClr val="13B6CF"/>
                </a:solidFill>
              </a:rPr>
              <a:t>diseases</a:t>
            </a: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smtClean="0">
                <a:solidFill>
                  <a:srgbClr val="13B6CF"/>
                </a:solidFill>
              </a:rPr>
              <a:t>To structure</a:t>
            </a:r>
            <a:r>
              <a:rPr lang="fr-FR" b="1" dirty="0" smtClean="0">
                <a:solidFill>
                  <a:srgbClr val="0D8395"/>
                </a:solidFill>
              </a:rPr>
              <a:t> </a:t>
            </a:r>
            <a:r>
              <a:rPr lang="fr-FR" b="1" dirty="0" smtClean="0">
                <a:solidFill>
                  <a:srgbClr val="595959"/>
                </a:solidFill>
              </a:rPr>
              <a:t>and</a:t>
            </a:r>
            <a:r>
              <a:rPr lang="fr-FR" sz="3100" b="1" dirty="0">
                <a:solidFill>
                  <a:srgbClr val="13B6CF"/>
                </a:solidFill>
              </a:rPr>
              <a:t> to </a:t>
            </a:r>
            <a:r>
              <a:rPr lang="fr-FR" b="1" dirty="0" err="1" smtClean="0">
                <a:solidFill>
                  <a:srgbClr val="13B6CF"/>
                </a:solidFill>
              </a:rPr>
              <a:t>harmonize</a:t>
            </a:r>
            <a:endParaRPr lang="fr-FR" b="1" dirty="0">
              <a:solidFill>
                <a:srgbClr val="13B6CF"/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smtClean="0">
                <a:solidFill>
                  <a:srgbClr val="13B6CF"/>
                </a:solidFill>
              </a:rPr>
              <a:t>To </a:t>
            </a:r>
            <a:r>
              <a:rPr lang="fr-FR" b="1" dirty="0" err="1" smtClean="0">
                <a:solidFill>
                  <a:srgbClr val="13B6CF"/>
                </a:solidFill>
              </a:rPr>
              <a:t>coordinate</a:t>
            </a:r>
            <a:r>
              <a:rPr lang="fr-FR" b="1" dirty="0" smtClean="0">
                <a:solidFill>
                  <a:srgbClr val="13B6CF"/>
                </a:solidFill>
              </a:rPr>
              <a:t> </a:t>
            </a:r>
            <a:r>
              <a:rPr lang="fr-FR" b="1" dirty="0" smtClean="0">
                <a:solidFill>
                  <a:srgbClr val="595959"/>
                </a:solidFill>
              </a:rPr>
              <a:t>and </a:t>
            </a:r>
            <a:r>
              <a:rPr lang="fr-FR" b="1" dirty="0" smtClean="0">
                <a:solidFill>
                  <a:srgbClr val="13B6CF"/>
                </a:solidFill>
              </a:rPr>
              <a:t>to </a:t>
            </a:r>
            <a:r>
              <a:rPr lang="fr-FR" b="1" dirty="0" err="1" smtClean="0">
                <a:solidFill>
                  <a:srgbClr val="13B6CF"/>
                </a:solidFill>
              </a:rPr>
              <a:t>federate</a:t>
            </a:r>
            <a:endParaRPr lang="fr-FR" b="1" dirty="0" smtClean="0">
              <a:solidFill>
                <a:srgbClr val="13B6CF"/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smtClean="0">
                <a:solidFill>
                  <a:srgbClr val="13B6CF"/>
                </a:solidFill>
              </a:rPr>
              <a:t>To </a:t>
            </a:r>
            <a:r>
              <a:rPr lang="fr-FR" b="1" dirty="0" err="1" smtClean="0">
                <a:solidFill>
                  <a:srgbClr val="13B6CF"/>
                </a:solidFill>
              </a:rPr>
              <a:t>develop</a:t>
            </a:r>
            <a:r>
              <a:rPr lang="fr-FR" b="1" dirty="0" smtClean="0">
                <a:solidFill>
                  <a:srgbClr val="13B6CF"/>
                </a:solidFill>
              </a:rPr>
              <a:t> </a:t>
            </a:r>
            <a:r>
              <a:rPr lang="fr-FR" b="1" dirty="0" smtClean="0">
                <a:solidFill>
                  <a:srgbClr val="595959"/>
                </a:solidFill>
              </a:rPr>
              <a:t>and to </a:t>
            </a:r>
            <a:r>
              <a:rPr lang="fr-FR" b="1" dirty="0" smtClean="0">
                <a:solidFill>
                  <a:srgbClr val="13B6CF"/>
                </a:solidFill>
              </a:rPr>
              <a:t>finance</a:t>
            </a:r>
            <a:endParaRPr lang="fr-FR" b="1" dirty="0">
              <a:solidFill>
                <a:srgbClr val="13B6C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156176" y="3140968"/>
            <a:ext cx="2787467" cy="1835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fr-FR" sz="2200" b="1" dirty="0" err="1">
                <a:solidFill>
                  <a:srgbClr val="595959"/>
                </a:solidFill>
                <a:latin typeface="Verdana" pitchFamily="34" charset="0"/>
              </a:rPr>
              <a:t>R</a:t>
            </a:r>
            <a:r>
              <a:rPr lang="fr-FR" sz="2200" b="1" dirty="0" err="1" smtClean="0">
                <a:solidFill>
                  <a:srgbClr val="595959"/>
                </a:solidFill>
                <a:latin typeface="Verdana" pitchFamily="34" charset="0"/>
              </a:rPr>
              <a:t>esearch</a:t>
            </a:r>
            <a:r>
              <a:rPr lang="fr-FR" sz="2200" b="1" dirty="0" smtClean="0">
                <a:solidFill>
                  <a:srgbClr val="595959"/>
                </a:solidFill>
                <a:latin typeface="Verdana" pitchFamily="34" charset="0"/>
              </a:rPr>
              <a:t> </a:t>
            </a:r>
          </a:p>
          <a:p>
            <a:pPr algn="ctr">
              <a:lnSpc>
                <a:spcPct val="130000"/>
              </a:lnSpc>
            </a:pPr>
            <a:r>
              <a:rPr lang="fr-FR" sz="2200" b="1" dirty="0">
                <a:solidFill>
                  <a:srgbClr val="595959"/>
                </a:solidFill>
                <a:latin typeface="Verdana" pitchFamily="34" charset="0"/>
              </a:rPr>
              <a:t>i</a:t>
            </a:r>
            <a:r>
              <a:rPr lang="fr-FR" sz="2200" b="1" dirty="0" smtClean="0">
                <a:solidFill>
                  <a:srgbClr val="595959"/>
                </a:solidFill>
                <a:latin typeface="Verdana" pitchFamily="34" charset="0"/>
              </a:rPr>
              <a:t>nitiatives</a:t>
            </a:r>
          </a:p>
          <a:p>
            <a:pPr algn="ctr">
              <a:lnSpc>
                <a:spcPct val="130000"/>
              </a:lnSpc>
            </a:pPr>
            <a:r>
              <a:rPr lang="fr-FR" sz="2200" b="1" dirty="0">
                <a:solidFill>
                  <a:srgbClr val="595959"/>
                </a:solidFill>
                <a:latin typeface="Verdana" pitchFamily="34" charset="0"/>
              </a:rPr>
              <a:t>o</a:t>
            </a:r>
            <a:r>
              <a:rPr lang="fr-FR" sz="2200" b="1" dirty="0" smtClean="0">
                <a:solidFill>
                  <a:srgbClr val="595959"/>
                </a:solidFill>
                <a:latin typeface="Verdana" pitchFamily="34" charset="0"/>
              </a:rPr>
              <a:t>n rare </a:t>
            </a:r>
            <a:r>
              <a:rPr lang="fr-FR" sz="2200" b="1" dirty="0" err="1" smtClean="0">
                <a:solidFill>
                  <a:srgbClr val="595959"/>
                </a:solidFill>
                <a:latin typeface="Verdana" pitchFamily="34" charset="0"/>
              </a:rPr>
              <a:t>diseases</a:t>
            </a:r>
            <a:endParaRPr lang="fr-FR" sz="2200" b="1" dirty="0" smtClean="0">
              <a:solidFill>
                <a:srgbClr val="595959"/>
              </a:solidFill>
              <a:latin typeface="Verdana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fr-FR" sz="2200" b="1" dirty="0" smtClean="0">
                <a:solidFill>
                  <a:srgbClr val="595959"/>
                </a:solidFill>
                <a:latin typeface="Verdana" pitchFamily="34" charset="0"/>
              </a:rPr>
              <a:t>in France</a:t>
            </a:r>
            <a:endParaRPr lang="fr-FR" sz="2200" b="1" dirty="0">
              <a:solidFill>
                <a:srgbClr val="595959"/>
              </a:solidFill>
              <a:latin typeface="Verdana" pitchFamily="34" charset="0"/>
            </a:endParaRPr>
          </a:p>
        </p:txBody>
      </p:sp>
      <p:sp>
        <p:nvSpPr>
          <p:cNvPr id="3" name="Accolade fermante 2"/>
          <p:cNvSpPr/>
          <p:nvPr/>
        </p:nvSpPr>
        <p:spPr>
          <a:xfrm>
            <a:off x="5796136" y="3068960"/>
            <a:ext cx="432048" cy="194421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58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38943" y="5792651"/>
            <a:ext cx="1405057" cy="106534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Six main </a:t>
            </a:r>
            <a:r>
              <a:rPr lang="fr-FR" sz="3600" dirty="0" err="1" smtClean="0"/>
              <a:t>fields</a:t>
            </a:r>
            <a:r>
              <a:rPr lang="fr-FR" sz="3600" dirty="0" smtClean="0"/>
              <a:t> of action</a:t>
            </a:r>
            <a:endParaRPr lang="fr-FR" sz="3600" dirty="0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1927088966"/>
              </p:ext>
            </p:extLst>
          </p:nvPr>
        </p:nvGraphicFramePr>
        <p:xfrm>
          <a:off x="534125" y="1305530"/>
          <a:ext cx="8239655" cy="5365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3035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865813883"/>
              </p:ext>
            </p:extLst>
          </p:nvPr>
        </p:nvGraphicFramePr>
        <p:xfrm>
          <a:off x="51226" y="97366"/>
          <a:ext cx="9016574" cy="65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8090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H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H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H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SH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4664</TotalTime>
  <Words>872</Words>
  <Application>Microsoft Macintosh PowerPoint</Application>
  <PresentationFormat>Présentation à l'écran (4:3)</PresentationFormat>
  <Paragraphs>198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SH1</vt:lpstr>
      <vt:lpstr>1_SH1</vt:lpstr>
      <vt:lpstr>2_SH1</vt:lpstr>
      <vt:lpstr>4_SH1</vt:lpstr>
      <vt:lpstr>Conception personnalisée</vt:lpstr>
      <vt:lpstr>  Rare Diseases Foundation  Céline Hubert Pr Nicolas Lévy   www.fondation-maladiesrares.org    </vt:lpstr>
      <vt:lpstr>Rare diseases in France</vt:lpstr>
      <vt:lpstr>1st National Rare Diseases Plan</vt:lpstr>
      <vt:lpstr>Rare diseases research weaknesses</vt:lpstr>
      <vt:lpstr>2nd National Rare Diseases Plan</vt:lpstr>
      <vt:lpstr>Rare diseases Foundation mission</vt:lpstr>
      <vt:lpstr>Mission</vt:lpstr>
      <vt:lpstr>Six main fields of action</vt:lpstr>
      <vt:lpstr>Présentation PowerPoint</vt:lpstr>
      <vt:lpstr>Rare diseases Foundation Management Board</vt:lpstr>
      <vt:lpstr>Organization</vt:lpstr>
      <vt:lpstr>A unique model of alliance</vt:lpstr>
      <vt:lpstr>Universities and Hospitals involved</vt:lpstr>
      <vt:lpstr>8 qualified people, advisors of the Foundation</vt:lpstr>
      <vt:lpstr>On dedicated people per region</vt:lpstr>
      <vt:lpstr>Scientific committees</vt:lpstr>
      <vt:lpstr>Expected benefits ?</vt:lpstr>
      <vt:lpstr>Financial resources</vt:lpstr>
      <vt:lpstr>Where we are…</vt:lpstr>
      <vt:lpstr>Présentation PowerPoint</vt:lpstr>
    </vt:vector>
  </TitlesOfParts>
  <Company>Y&amp;R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SH</dc:creator>
  <cp:lastModifiedBy>Celine Hubert</cp:lastModifiedBy>
  <cp:revision>493</cp:revision>
  <dcterms:created xsi:type="dcterms:W3CDTF">2010-09-20T09:40:31Z</dcterms:created>
  <dcterms:modified xsi:type="dcterms:W3CDTF">2012-03-25T12:39:37Z</dcterms:modified>
</cp:coreProperties>
</file>